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90" r:id="rId2"/>
    <p:sldId id="259" r:id="rId3"/>
    <p:sldId id="291" r:id="rId4"/>
    <p:sldId id="262" r:id="rId5"/>
    <p:sldId id="502" r:id="rId6"/>
    <p:sldId id="505" r:id="rId7"/>
    <p:sldId id="269" r:id="rId8"/>
    <p:sldId id="506" r:id="rId9"/>
    <p:sldId id="292" r:id="rId10"/>
    <p:sldId id="296" r:id="rId11"/>
    <p:sldId id="295" r:id="rId12"/>
    <p:sldId id="509" r:id="rId13"/>
    <p:sldId id="510" r:id="rId14"/>
    <p:sldId id="507" r:id="rId15"/>
    <p:sldId id="508" r:id="rId16"/>
    <p:sldId id="293" r:id="rId17"/>
    <p:sldId id="513" r:id="rId18"/>
    <p:sldId id="516" r:id="rId19"/>
    <p:sldId id="511" r:id="rId20"/>
    <p:sldId id="518" r:id="rId21"/>
    <p:sldId id="512" r:id="rId22"/>
    <p:sldId id="514" r:id="rId23"/>
    <p:sldId id="515" r:id="rId24"/>
    <p:sldId id="517" r:id="rId25"/>
    <p:sldId id="519" r:id="rId26"/>
    <p:sldId id="261" r:id="rId2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5pPr>
    <a:lvl6pPr marL="2286000" algn="l" defTabSz="914400" rtl="0" eaLnBrk="1" latinLnBrk="0" hangingPunct="1">
      <a:defRPr kern="1200">
        <a:solidFill>
          <a:schemeClr val="tx1"/>
        </a:solidFill>
        <a:latin typeface="Gill Sans MT" panose="020B0502020104020203" pitchFamily="34" charset="77"/>
        <a:ea typeface="+mn-ea"/>
        <a:cs typeface="+mn-cs"/>
      </a:defRPr>
    </a:lvl6pPr>
    <a:lvl7pPr marL="2743200" algn="l" defTabSz="914400" rtl="0" eaLnBrk="1" latinLnBrk="0" hangingPunct="1">
      <a:defRPr kern="1200">
        <a:solidFill>
          <a:schemeClr val="tx1"/>
        </a:solidFill>
        <a:latin typeface="Gill Sans MT" panose="020B0502020104020203" pitchFamily="34" charset="77"/>
        <a:ea typeface="+mn-ea"/>
        <a:cs typeface="+mn-cs"/>
      </a:defRPr>
    </a:lvl7pPr>
    <a:lvl8pPr marL="3200400" algn="l" defTabSz="914400" rtl="0" eaLnBrk="1" latinLnBrk="0" hangingPunct="1">
      <a:defRPr kern="1200">
        <a:solidFill>
          <a:schemeClr val="tx1"/>
        </a:solidFill>
        <a:latin typeface="Gill Sans MT" panose="020B0502020104020203" pitchFamily="34" charset="77"/>
        <a:ea typeface="+mn-ea"/>
        <a:cs typeface="+mn-cs"/>
      </a:defRPr>
    </a:lvl8pPr>
    <a:lvl9pPr marL="3657600" algn="l" defTabSz="914400" rtl="0" eaLnBrk="1" latinLnBrk="0" hangingPunct="1">
      <a:defRPr kern="1200">
        <a:solidFill>
          <a:schemeClr val="tx1"/>
        </a:solidFill>
        <a:latin typeface="Gill Sans MT" panose="020B0502020104020203" pitchFamily="34"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 Diana C"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2" autoAdjust="0"/>
    <p:restoredTop sz="94721" autoAdjust="0"/>
  </p:normalViewPr>
  <p:slideViewPr>
    <p:cSldViewPr snapToGrid="0" snapToObjects="1">
      <p:cViewPr varScale="1">
        <p:scale>
          <a:sx n="76" d="100"/>
          <a:sy n="76" d="100"/>
        </p:scale>
        <p:origin x="1338" y="9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802D18-D6CB-884D-B954-759FC05B6C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BE0D6CB-70FE-FE49-A5F6-E70409DB5A8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E886B53-0076-B845-BE48-F819DE93D165}" type="datetimeFigureOut">
              <a:rPr lang="en-US"/>
              <a:pPr>
                <a:defRPr/>
              </a:pPr>
              <a:t>6/22/2021</a:t>
            </a:fld>
            <a:endParaRPr lang="en-US"/>
          </a:p>
        </p:txBody>
      </p:sp>
      <p:sp>
        <p:nvSpPr>
          <p:cNvPr id="4" name="Slide Image Placeholder 3">
            <a:extLst>
              <a:ext uri="{FF2B5EF4-FFF2-40B4-BE49-F238E27FC236}">
                <a16:creationId xmlns:a16="http://schemas.microsoft.com/office/drawing/2014/main" id="{B456F256-DA04-F64E-963B-7D79DD7A334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3359C41-9BA3-FB48-9D4D-F6357484C15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BD49103-822F-AF4B-A652-A16BC19B352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B0A48F7-918F-DC47-A5F0-5439F5E6ABA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ACD0B57D-17FD-2142-8DF7-818B4BE919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9323011-0A57-D142-A95C-9F5B863BBDD8}" type="datetime1">
              <a:rPr lang="en-US" smtClean="0"/>
              <a:t>6/22/2021</a:t>
            </a:fld>
            <a:endParaRPr lang="en-US" dirty="0"/>
          </a:p>
        </p:txBody>
      </p:sp>
      <p:sp>
        <p:nvSpPr>
          <p:cNvPr id="5" name="Footer Placeholder 4"/>
          <p:cNvSpPr>
            <a:spLocks noGrp="1"/>
          </p:cNvSpPr>
          <p:nvPr>
            <p:ph type="ftr" sz="quarter" idx="4"/>
          </p:nvPr>
        </p:nvSpPr>
        <p:spPr/>
        <p:txBody>
          <a:bodyPr/>
          <a:lstStyle/>
          <a:p>
            <a:r>
              <a:rPr lang="en-US"/>
              <a:t>Community Service Center at the University of Oregon (541) 346 3889</a:t>
            </a:r>
            <a:endParaRPr lang="en-US" dirty="0"/>
          </a:p>
        </p:txBody>
      </p:sp>
      <p:sp>
        <p:nvSpPr>
          <p:cNvPr id="6" name="Slide Number Placeholder 5"/>
          <p:cNvSpPr>
            <a:spLocks noGrp="1"/>
          </p:cNvSpPr>
          <p:nvPr>
            <p:ph type="sldNum" sz="quarter" idx="5"/>
          </p:nvPr>
        </p:nvSpPr>
        <p:spPr/>
        <p:txBody>
          <a:bodyPr/>
          <a:lstStyle/>
          <a:p>
            <a:fld id="{04050F0D-942B-4C1C-B4AB-87073BF89D17}" type="slidenum">
              <a:rPr lang="en-US" smtClean="0"/>
              <a:pPr/>
              <a:t>6</a:t>
            </a:fld>
            <a:endParaRPr lang="en-US" dirty="0"/>
          </a:p>
        </p:txBody>
      </p:sp>
    </p:spTree>
    <p:extLst>
      <p:ext uri="{BB962C8B-B14F-4D97-AF65-F5344CB8AC3E}">
        <p14:creationId xmlns:p14="http://schemas.microsoft.com/office/powerpoint/2010/main" val="1202966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543AA-3DB5-1449-B93C-3352535288E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070225" y="5618163"/>
            <a:ext cx="30035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bg1"/>
                </a:solidFill>
                <a:latin typeface="Trebuchet MS" panose="020B0703020202090204" pitchFamily="34" charset="0"/>
                <a:cs typeface="Gill Sans"/>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bg1"/>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604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Header, Title,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829D4-67D7-B048-8339-241A65A3D0C1}"/>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2" name="Picture Placeholder 2"/>
          <p:cNvSpPr>
            <a:spLocks noGrp="1"/>
          </p:cNvSpPr>
          <p:nvPr>
            <p:ph type="pic" idx="1"/>
          </p:nvPr>
        </p:nvSpPr>
        <p:spPr>
          <a:xfrm>
            <a:off x="457200" y="2021442"/>
            <a:ext cx="8229600" cy="3782458"/>
          </a:xfrm>
          <a:prstGeom prst="rect">
            <a:avLst/>
          </a:prstGeom>
        </p:spPr>
        <p:txBody>
          <a:bodyPr/>
          <a:lstStyle>
            <a:lvl1pPr marL="0" indent="0">
              <a:buNone/>
              <a:defRPr sz="3200">
                <a:latin typeface="+mn-lt"/>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3" name="Text Placeholder 3"/>
          <p:cNvSpPr>
            <a:spLocks noGrp="1"/>
          </p:cNvSpPr>
          <p:nvPr>
            <p:ph type="body" sz="half" idx="2"/>
          </p:nvPr>
        </p:nvSpPr>
        <p:spPr>
          <a:xfrm>
            <a:off x="457200" y="5985580"/>
            <a:ext cx="8229600" cy="382645"/>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Content Placeholder 2"/>
          <p:cNvSpPr>
            <a:spLocks noGrp="1"/>
          </p:cNvSpPr>
          <p:nvPr>
            <p:ph idx="16"/>
          </p:nvPr>
        </p:nvSpPr>
        <p:spPr>
          <a:xfrm>
            <a:off x="457200" y="1060450"/>
            <a:ext cx="8229600" cy="960991"/>
          </a:xfrm>
          <a:prstGeom prst="rect">
            <a:avLst/>
          </a:prstGeom>
        </p:spPr>
        <p:txBody>
          <a:bodyPr/>
          <a:lstStyle>
            <a:lvl1pPr marL="0" indent="0" algn="l">
              <a:buFont typeface="Wingdings" charset="2"/>
              <a:buNone/>
              <a:defRPr sz="4000" baseline="0">
                <a:latin typeface="+mn-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2">
            <a:extLst>
              <a:ext uri="{FF2B5EF4-FFF2-40B4-BE49-F238E27FC236}">
                <a16:creationId xmlns:a16="http://schemas.microsoft.com/office/drawing/2014/main" id="{EF334452-8CCD-3846-939D-672B320C6CC5}"/>
              </a:ext>
            </a:extLst>
          </p:cNvPr>
          <p:cNvSpPr>
            <a:spLocks noGrp="1"/>
          </p:cNvSpPr>
          <p:nvPr>
            <p:ph type="sldNum" sz="quarter" idx="17"/>
          </p:nvPr>
        </p:nvSpPr>
        <p:spPr/>
        <p:txBody>
          <a:bodyPr/>
          <a:lstStyle>
            <a:lvl1pPr>
              <a:defRPr smtClean="0"/>
            </a:lvl1pPr>
          </a:lstStyle>
          <a:p>
            <a:pPr>
              <a:defRPr/>
            </a:pPr>
            <a:fld id="{FBF003A2-AEB6-7840-BE4A-44EE091434D7}" type="slidenum">
              <a:rPr lang="en-US" altLang="en-US"/>
              <a:pPr>
                <a:defRPr/>
              </a:pPr>
              <a:t>‹#›</a:t>
            </a:fld>
            <a:endParaRPr lang="en-US" altLang="en-US"/>
          </a:p>
        </p:txBody>
      </p:sp>
    </p:spTree>
    <p:extLst>
      <p:ext uri="{BB962C8B-B14F-4D97-AF65-F5344CB8AC3E}">
        <p14:creationId xmlns:p14="http://schemas.microsoft.com/office/powerpoint/2010/main" val="109547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848CE9-0426-6A4B-98D5-B8ECEC597484}"/>
              </a:ext>
            </a:extLst>
          </p:cNvPr>
          <p:cNvSpPr/>
          <p:nvPr/>
        </p:nvSpPr>
        <p:spPr>
          <a:xfrm>
            <a:off x="0" y="0"/>
            <a:ext cx="9144000" cy="1163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6" name="Subtitle 2"/>
          <p:cNvSpPr>
            <a:spLocks noGrp="1"/>
          </p:cNvSpPr>
          <p:nvPr>
            <p:ph type="subTitle" idx="13"/>
          </p:nvPr>
        </p:nvSpPr>
        <p:spPr>
          <a:xfrm>
            <a:off x="457200" y="47982"/>
            <a:ext cx="8229600" cy="1115800"/>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6">
            <a:extLst>
              <a:ext uri="{FF2B5EF4-FFF2-40B4-BE49-F238E27FC236}">
                <a16:creationId xmlns:a16="http://schemas.microsoft.com/office/drawing/2014/main" id="{7CB98D93-EF8E-B749-A9F1-9EBB28C4735C}"/>
              </a:ext>
            </a:extLst>
          </p:cNvPr>
          <p:cNvSpPr>
            <a:spLocks noGrp="1"/>
          </p:cNvSpPr>
          <p:nvPr>
            <p:ph type="sldNum" sz="quarter" idx="14"/>
          </p:nvPr>
        </p:nvSpPr>
        <p:spPr/>
        <p:txBody>
          <a:bodyPr/>
          <a:lstStyle>
            <a:lvl1pPr>
              <a:defRPr smtClean="0"/>
            </a:lvl1pPr>
          </a:lstStyle>
          <a:p>
            <a:pPr>
              <a:defRPr/>
            </a:pPr>
            <a:fld id="{E6F81916-2C30-9844-A782-4052CF51D71A}" type="slidenum">
              <a:rPr lang="en-US" altLang="en-US"/>
              <a:pPr>
                <a:defRPr/>
              </a:pPr>
              <a:t>‹#›</a:t>
            </a:fld>
            <a:endParaRPr lang="en-US" altLang="en-US"/>
          </a:p>
        </p:txBody>
      </p:sp>
    </p:spTree>
    <p:extLst>
      <p:ext uri="{BB962C8B-B14F-4D97-AF65-F5344CB8AC3E}">
        <p14:creationId xmlns:p14="http://schemas.microsoft.com/office/powerpoint/2010/main" val="1659371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7200"/>
            <a:ext cx="8229600" cy="5346700"/>
          </a:xfrm>
          <a:prstGeom prst="rect">
            <a:avLst/>
          </a:prstGeom>
        </p:spPr>
        <p:txBody>
          <a:bodyPr/>
          <a:lstStyle>
            <a:lvl1pPr marL="0" indent="0">
              <a:buNone/>
              <a:defRPr sz="3200">
                <a:latin typeface="+mn-lt"/>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6010276"/>
            <a:ext cx="8229600" cy="357949"/>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a:extLst>
              <a:ext uri="{FF2B5EF4-FFF2-40B4-BE49-F238E27FC236}">
                <a16:creationId xmlns:a16="http://schemas.microsoft.com/office/drawing/2014/main" id="{B9876407-9122-DA42-8715-DF35B7D456B3}"/>
              </a:ext>
            </a:extLst>
          </p:cNvPr>
          <p:cNvSpPr>
            <a:spLocks noGrp="1"/>
          </p:cNvSpPr>
          <p:nvPr>
            <p:ph type="sldNum" sz="quarter" idx="10"/>
          </p:nvPr>
        </p:nvSpPr>
        <p:spPr/>
        <p:txBody>
          <a:bodyPr/>
          <a:lstStyle>
            <a:lvl1pPr>
              <a:defRPr/>
            </a:lvl1pPr>
          </a:lstStyle>
          <a:p>
            <a:pPr>
              <a:defRPr/>
            </a:pPr>
            <a:fld id="{AC1BD1E6-8060-FD4D-ADBA-1AF261360B58}" type="slidenum">
              <a:rPr lang="en-US" altLang="en-US"/>
              <a:pPr>
                <a:defRPr/>
              </a:pPr>
              <a:t>‹#›</a:t>
            </a:fld>
            <a:endParaRPr lang="en-US" altLang="en-US"/>
          </a:p>
        </p:txBody>
      </p:sp>
    </p:spTree>
    <p:extLst>
      <p:ext uri="{BB962C8B-B14F-4D97-AF65-F5344CB8AC3E}">
        <p14:creationId xmlns:p14="http://schemas.microsoft.com/office/powerpoint/2010/main" val="37809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Page">
    <p:spTree>
      <p:nvGrpSpPr>
        <p:cNvPr id="1" name=""/>
        <p:cNvGrpSpPr/>
        <p:nvPr/>
      </p:nvGrpSpPr>
      <p:grpSpPr>
        <a:xfrm>
          <a:off x="0" y="0"/>
          <a:ext cx="0" cy="0"/>
          <a:chOff x="0" y="0"/>
          <a:chExt cx="0" cy="0"/>
        </a:xfrm>
      </p:grpSpPr>
      <p:pic>
        <p:nvPicPr>
          <p:cNvPr id="2" name="Picture 3" descr="EcoNW Logo-01.eps">
            <a:extLst>
              <a:ext uri="{FF2B5EF4-FFF2-40B4-BE49-F238E27FC236}">
                <a16:creationId xmlns:a16="http://schemas.microsoft.com/office/drawing/2014/main" id="{4EED8B04-72B7-E34A-AA5F-9EA438DBD45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t="29044" b="28178"/>
          <a:stretch>
            <a:fillRect/>
          </a:stretch>
        </p:blipFill>
        <p:spPr bwMode="auto">
          <a:xfrm>
            <a:off x="1936750" y="2530475"/>
            <a:ext cx="5595938"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13FB963-DEC7-204E-85C6-68334E3FAFF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9429"/>
          <a:stretch>
            <a:fillRect/>
          </a:stretch>
        </p:blipFill>
        <p:spPr bwMode="auto">
          <a:xfrm>
            <a:off x="330200" y="4025900"/>
            <a:ext cx="852646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9B043826-0586-0548-91A0-48373DDF0AF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23875" y="4310063"/>
            <a:ext cx="178593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8F543FC3-6E82-5145-8171-E6FC2D5D19A1}"/>
              </a:ext>
            </a:extLst>
          </p:cNvPr>
          <p:cNvSpPr txBox="1">
            <a:spLocks noChangeArrowheads="1"/>
          </p:cNvSpPr>
          <p:nvPr/>
        </p:nvSpPr>
        <p:spPr bwMode="auto">
          <a:xfrm>
            <a:off x="523875"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a:solidFill>
                  <a:srgbClr val="595959"/>
                </a:solidFill>
                <a:latin typeface="Gill Sans Light" panose="020B0302020104020203" pitchFamily="34" charset="-79"/>
                <a:cs typeface="Gill Sans Light" panose="020B0302020104020203" pitchFamily="34" charset="-79"/>
              </a:rPr>
              <a:t>Los Angeles</a:t>
            </a:r>
          </a:p>
        </p:txBody>
      </p:sp>
      <p:sp>
        <p:nvSpPr>
          <p:cNvPr id="6" name="TextBox 7">
            <a:extLst>
              <a:ext uri="{FF2B5EF4-FFF2-40B4-BE49-F238E27FC236}">
                <a16:creationId xmlns:a16="http://schemas.microsoft.com/office/drawing/2014/main" id="{04BA1597-60FE-4548-9A82-93CC6477270E}"/>
              </a:ext>
            </a:extLst>
          </p:cNvPr>
          <p:cNvSpPr txBox="1">
            <a:spLocks noChangeArrowheads="1"/>
          </p:cNvSpPr>
          <p:nvPr/>
        </p:nvSpPr>
        <p:spPr bwMode="auto">
          <a:xfrm>
            <a:off x="2636838"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a:solidFill>
                  <a:srgbClr val="595959"/>
                </a:solidFill>
                <a:latin typeface="Gill Sans Light" panose="020B0302020104020203" pitchFamily="34" charset="-79"/>
                <a:cs typeface="Gill Sans Light" panose="020B0302020104020203" pitchFamily="34" charset="-79"/>
              </a:rPr>
              <a:t>Portland</a:t>
            </a:r>
          </a:p>
        </p:txBody>
      </p:sp>
      <p:sp>
        <p:nvSpPr>
          <p:cNvPr id="7" name="TextBox 8">
            <a:extLst>
              <a:ext uri="{FF2B5EF4-FFF2-40B4-BE49-F238E27FC236}">
                <a16:creationId xmlns:a16="http://schemas.microsoft.com/office/drawing/2014/main" id="{98B87BE0-D427-0F49-B8B0-4F7FD3709C0E}"/>
              </a:ext>
            </a:extLst>
          </p:cNvPr>
          <p:cNvSpPr txBox="1">
            <a:spLocks noChangeArrowheads="1"/>
          </p:cNvSpPr>
          <p:nvPr/>
        </p:nvSpPr>
        <p:spPr bwMode="auto">
          <a:xfrm>
            <a:off x="4740275"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a:solidFill>
                  <a:srgbClr val="595959"/>
                </a:solidFill>
                <a:latin typeface="Gill Sans Light" panose="020B0302020104020203" pitchFamily="34" charset="-79"/>
                <a:cs typeface="Gill Sans Light" panose="020B0302020104020203" pitchFamily="34" charset="-79"/>
              </a:rPr>
              <a:t>Seattle</a:t>
            </a:r>
          </a:p>
        </p:txBody>
      </p:sp>
      <p:sp>
        <p:nvSpPr>
          <p:cNvPr id="8" name="TextBox 9">
            <a:extLst>
              <a:ext uri="{FF2B5EF4-FFF2-40B4-BE49-F238E27FC236}">
                <a16:creationId xmlns:a16="http://schemas.microsoft.com/office/drawing/2014/main" id="{E1342B17-8401-0E43-BC64-E8B4115A1918}"/>
              </a:ext>
            </a:extLst>
          </p:cNvPr>
          <p:cNvSpPr txBox="1">
            <a:spLocks noChangeArrowheads="1"/>
          </p:cNvSpPr>
          <p:nvPr/>
        </p:nvSpPr>
        <p:spPr bwMode="auto">
          <a:xfrm>
            <a:off x="6853238"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a:solidFill>
                  <a:srgbClr val="595959"/>
                </a:solidFill>
                <a:latin typeface="Gill Sans Light" panose="020B0302020104020203" pitchFamily="34" charset="-79"/>
                <a:cs typeface="Gill Sans Light" panose="020B0302020104020203" pitchFamily="34" charset="-79"/>
              </a:rPr>
              <a:t>Boise</a:t>
            </a:r>
          </a:p>
        </p:txBody>
      </p:sp>
    </p:spTree>
    <p:extLst>
      <p:ext uri="{BB962C8B-B14F-4D97-AF65-F5344CB8AC3E}">
        <p14:creationId xmlns:p14="http://schemas.microsoft.com/office/powerpoint/2010/main" val="3419246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A9D6E-A1E7-4309-B528-2ADF21B84261}" type="datetimeFigureOut">
              <a:rPr lang="en-US" smtClean="0"/>
              <a:pPr/>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927E2-5722-4AEF-8F2B-BB423A6AD56E}" type="slidenum">
              <a:rPr lang="en-US" smtClean="0"/>
              <a:pPr/>
              <a:t>‹#›</a:t>
            </a:fld>
            <a:endParaRPr lang="en-US"/>
          </a:p>
        </p:txBody>
      </p:sp>
    </p:spTree>
    <p:extLst>
      <p:ext uri="{BB962C8B-B14F-4D97-AF65-F5344CB8AC3E}">
        <p14:creationId xmlns:p14="http://schemas.microsoft.com/office/powerpoint/2010/main" val="162239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A9D6E-A1E7-4309-B528-2ADF21B84261}"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927E2-5722-4AEF-8F2B-BB423A6AD56E}" type="slidenum">
              <a:rPr lang="en-US" smtClean="0"/>
              <a:pPr/>
              <a:t>‹#›</a:t>
            </a:fld>
            <a:endParaRPr lang="en-US"/>
          </a:p>
        </p:txBody>
      </p:sp>
    </p:spTree>
    <p:extLst>
      <p:ext uri="{BB962C8B-B14F-4D97-AF65-F5344CB8AC3E}">
        <p14:creationId xmlns:p14="http://schemas.microsoft.com/office/powerpoint/2010/main" val="3927744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24A846-C6EC-40F2-BCE5-E2DED8F422EB}" type="slidenum">
              <a:rPr lang="en-US" smtClean="0"/>
              <a:pPr/>
              <a:t>‹#›</a:t>
            </a:fld>
            <a:endParaRPr lang="en-US" dirty="0"/>
          </a:p>
        </p:txBody>
      </p:sp>
    </p:spTree>
    <p:extLst>
      <p:ext uri="{BB962C8B-B14F-4D97-AF65-F5344CB8AC3E}">
        <p14:creationId xmlns:p14="http://schemas.microsoft.com/office/powerpoint/2010/main" val="2722846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6ABB02-C2BF-DD4C-BC5A-ECDFD77120CE}"/>
              </a:ext>
            </a:extLst>
          </p:cNvPr>
          <p:cNvSpPr/>
          <p:nvPr/>
        </p:nvSpPr>
        <p:spPr>
          <a:xfrm>
            <a:off x="0" y="3638550"/>
            <a:ext cx="9144000" cy="180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pic>
        <p:nvPicPr>
          <p:cNvPr id="5" name="Picture 4" descr="ECO Logo 2012.pdf">
            <a:extLst>
              <a:ext uri="{FF2B5EF4-FFF2-40B4-BE49-F238E27FC236}">
                <a16:creationId xmlns:a16="http://schemas.microsoft.com/office/drawing/2014/main" id="{69F28079-6053-2849-8BA8-0A34B30CE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5676900"/>
            <a:ext cx="31448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2"/>
          <p:cNvSpPr>
            <a:spLocks noGrp="1"/>
          </p:cNvSpPr>
          <p:nvPr>
            <p:ph type="pic" idx="14"/>
          </p:nvPr>
        </p:nvSpPr>
        <p:spPr>
          <a:xfrm>
            <a:off x="0" y="0"/>
            <a:ext cx="9144000" cy="3638017"/>
          </a:xfrm>
          <a:prstGeom prst="rect">
            <a:avLst/>
          </a:prstGeom>
        </p:spPr>
        <p:txBody>
          <a:bodyPr/>
          <a:lstStyle>
            <a:lvl1pPr marL="0" indent="0" algn="ctr">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3600" b="0" i="0" baseline="0">
                <a:solidFill>
                  <a:schemeClr val="bg1"/>
                </a:solidFill>
                <a:latin typeface="Trebuchet MS" panose="020B0703020202090204" pitchFamily="34" charset="0"/>
                <a:cs typeface="Gill Sans Ligh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6227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ternate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6180FE-DEA0-2547-AC8B-1FB276FA467B}"/>
              </a:ext>
            </a:extLst>
          </p:cNvPr>
          <p:cNvSpPr/>
          <p:nvPr/>
        </p:nvSpPr>
        <p:spPr>
          <a:xfrm>
            <a:off x="0" y="3638550"/>
            <a:ext cx="9144000" cy="180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4000" b="0" i="0" baseline="0">
                <a:solidFill>
                  <a:schemeClr val="bg1"/>
                </a:solidFill>
                <a:latin typeface="Trebuchet MS" panose="020B0703020202090204" pitchFamily="34" charset="0"/>
                <a:cs typeface="Gill Sans Light"/>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1B8608E4-8706-AF49-B1A0-530109B87E62}"/>
              </a:ext>
            </a:extLst>
          </p:cNvPr>
          <p:cNvSpPr>
            <a:spLocks noGrp="1"/>
          </p:cNvSpPr>
          <p:nvPr>
            <p:ph type="sldNum" sz="quarter" idx="16"/>
          </p:nvPr>
        </p:nvSpPr>
        <p:spPr/>
        <p:txBody>
          <a:bodyPr/>
          <a:lstStyle>
            <a:lvl1pPr>
              <a:defRPr smtClean="0"/>
            </a:lvl1pPr>
          </a:lstStyle>
          <a:p>
            <a:pPr>
              <a:defRPr/>
            </a:pPr>
            <a:fld id="{6E606127-A771-EB4E-8DC2-1D396D4AD150}" type="slidenum">
              <a:rPr lang="en-US" altLang="en-US"/>
              <a:pPr>
                <a:defRPr/>
              </a:pPr>
              <a:t>‹#›</a:t>
            </a:fld>
            <a:endParaRPr lang="en-US" altLang="en-US"/>
          </a:p>
        </p:txBody>
      </p:sp>
    </p:spTree>
    <p:extLst>
      <p:ext uri="{BB962C8B-B14F-4D97-AF65-F5344CB8AC3E}">
        <p14:creationId xmlns:p14="http://schemas.microsoft.com/office/powerpoint/2010/main" val="421310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lternat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615FC9-C4C8-D44E-A00A-A1913E1E8066}"/>
              </a:ext>
            </a:extLst>
          </p:cNvPr>
          <p:cNvSpPr/>
          <p:nvPr/>
        </p:nvSpPr>
        <p:spPr>
          <a:xfrm>
            <a:off x="0" y="3638550"/>
            <a:ext cx="9144000" cy="1803400"/>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4000" b="0" i="0" baseline="0">
                <a:solidFill>
                  <a:schemeClr val="bg1"/>
                </a:solidFill>
                <a:latin typeface="Trebuchet MS" panose="020B0703020202090204" pitchFamily="34" charset="0"/>
                <a:cs typeface="Gill Sans Light"/>
              </a:defRPr>
            </a:lvl1pPr>
          </a:lstStyle>
          <a:p>
            <a:pPr lvl="0"/>
            <a:r>
              <a:rPr lang="en-US"/>
              <a:t>Click to edit Master text styles</a:t>
            </a:r>
          </a:p>
        </p:txBody>
      </p:sp>
      <p:sp>
        <p:nvSpPr>
          <p:cNvPr id="5" name="Picture Placeholder 2"/>
          <p:cNvSpPr>
            <a:spLocks noGrp="1"/>
          </p:cNvSpPr>
          <p:nvPr>
            <p:ph type="pic" idx="14"/>
          </p:nvPr>
        </p:nvSpPr>
        <p:spPr>
          <a:xfrm>
            <a:off x="0" y="0"/>
            <a:ext cx="9144000" cy="3638017"/>
          </a:xfrm>
          <a:prstGeom prst="rect">
            <a:avLst/>
          </a:prstGeom>
        </p:spPr>
        <p:txBody>
          <a:bodyPr/>
          <a:lstStyle>
            <a:lvl1pPr marL="0" indent="0" algn="ctr">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6" name="Slide Number Placeholder 3">
            <a:extLst>
              <a:ext uri="{FF2B5EF4-FFF2-40B4-BE49-F238E27FC236}">
                <a16:creationId xmlns:a16="http://schemas.microsoft.com/office/drawing/2014/main" id="{DA2DA8BA-ABC5-3D4E-9BA3-9EF74DD39154}"/>
              </a:ext>
            </a:extLst>
          </p:cNvPr>
          <p:cNvSpPr>
            <a:spLocks noGrp="1"/>
          </p:cNvSpPr>
          <p:nvPr>
            <p:ph type="sldNum" sz="quarter" idx="16"/>
          </p:nvPr>
        </p:nvSpPr>
        <p:spPr/>
        <p:txBody>
          <a:bodyPr/>
          <a:lstStyle>
            <a:lvl1pPr>
              <a:defRPr smtClean="0"/>
            </a:lvl1pPr>
          </a:lstStyle>
          <a:p>
            <a:pPr>
              <a:defRPr/>
            </a:pPr>
            <a:fld id="{406F81A6-3CD6-8A48-8235-ACD12964EA4A}" type="slidenum">
              <a:rPr lang="en-US" altLang="en-US"/>
              <a:pPr>
                <a:defRPr/>
              </a:pPr>
              <a:t>‹#›</a:t>
            </a:fld>
            <a:endParaRPr lang="en-US" altLang="en-US"/>
          </a:p>
        </p:txBody>
      </p:sp>
    </p:spTree>
    <p:extLst>
      <p:ext uri="{BB962C8B-B14F-4D97-AF65-F5344CB8AC3E}">
        <p14:creationId xmlns:p14="http://schemas.microsoft.com/office/powerpoint/2010/main" val="232738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E7DC1-9873-2048-B35A-5CEAE3389DD6}"/>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8"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77974623-6F3D-7C41-8F90-62DBBCDD08FC}"/>
              </a:ext>
            </a:extLst>
          </p:cNvPr>
          <p:cNvSpPr>
            <a:spLocks noGrp="1"/>
          </p:cNvSpPr>
          <p:nvPr>
            <p:ph type="sldNum" sz="quarter" idx="14"/>
          </p:nvPr>
        </p:nvSpPr>
        <p:spPr/>
        <p:txBody>
          <a:bodyPr/>
          <a:lstStyle>
            <a:lvl1pPr>
              <a:defRPr smtClean="0"/>
            </a:lvl1pPr>
          </a:lstStyle>
          <a:p>
            <a:pPr>
              <a:defRPr/>
            </a:pPr>
            <a:fld id="{C3839D69-795E-9543-95AF-DE99A692C060}" type="slidenum">
              <a:rPr lang="en-US" altLang="en-US"/>
              <a:pPr>
                <a:defRPr/>
              </a:pPr>
              <a:t>‹#›</a:t>
            </a:fld>
            <a:endParaRPr lang="en-US" altLang="en-US"/>
          </a:p>
        </p:txBody>
      </p:sp>
    </p:spTree>
    <p:extLst>
      <p:ext uri="{BB962C8B-B14F-4D97-AF65-F5344CB8AC3E}">
        <p14:creationId xmlns:p14="http://schemas.microsoft.com/office/powerpoint/2010/main" val="14281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48D8DF-AF26-1A4C-B7DA-BCDF426ACF82}"/>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6" name="Content Placeholder 2"/>
          <p:cNvSpPr>
            <a:spLocks noGrp="1"/>
          </p:cNvSpPr>
          <p:nvPr>
            <p:ph idx="10"/>
          </p:nvPr>
        </p:nvSpPr>
        <p:spPr>
          <a:xfrm>
            <a:off x="457199" y="1068779"/>
            <a:ext cx="8229601" cy="5258467"/>
          </a:xfrm>
          <a:prstGeom prst="rect">
            <a:avLst/>
          </a:prstGeom>
        </p:spPr>
        <p:txBody>
          <a:bodyPr/>
          <a:lstStyle>
            <a:lvl1pPr marL="342900" indent="-342900">
              <a:buFont typeface="Wingdings" charset="2"/>
              <a:buChar char="§"/>
              <a:defRPr>
                <a:latin typeface="Franklin Gothic Book" panose="020B0503020102020204" pitchFamily="34" charset="0"/>
                <a:cs typeface="Gill Sans"/>
              </a:defRPr>
            </a:lvl1pPr>
            <a:lvl2pPr marL="971550" indent="-514350">
              <a:buClr>
                <a:schemeClr val="tx1">
                  <a:lumMod val="65000"/>
                  <a:lumOff val="35000"/>
                </a:schemeClr>
              </a:buClr>
              <a:buSzPct val="80000"/>
              <a:buFont typeface="Wingdings" charset="2"/>
              <a:buChar char="§"/>
              <a:defRPr>
                <a:latin typeface="Franklin Gothic Book" panose="020B0503020102020204" pitchFamily="34" charset="0"/>
                <a:cs typeface="Gill Sans"/>
              </a:defRPr>
            </a:lvl2pPr>
            <a:lvl3pPr marL="1257300" indent="-342900">
              <a:buClr>
                <a:schemeClr val="bg1">
                  <a:lumMod val="65000"/>
                </a:schemeClr>
              </a:buClr>
              <a:buSzPct val="80000"/>
              <a:buFont typeface="Wingdings" charset="2"/>
              <a:buChar char="§"/>
              <a:defRPr>
                <a:latin typeface="Franklin Gothic Book" panose="020B0503020102020204" pitchFamily="34" charset="0"/>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4">
            <a:extLst>
              <a:ext uri="{FF2B5EF4-FFF2-40B4-BE49-F238E27FC236}">
                <a16:creationId xmlns:a16="http://schemas.microsoft.com/office/drawing/2014/main" id="{827C7C83-995B-0A44-86ED-7FC501E9840B}"/>
              </a:ext>
            </a:extLst>
          </p:cNvPr>
          <p:cNvSpPr>
            <a:spLocks noGrp="1"/>
          </p:cNvSpPr>
          <p:nvPr>
            <p:ph type="sldNum" sz="quarter" idx="14"/>
          </p:nvPr>
        </p:nvSpPr>
        <p:spPr/>
        <p:txBody>
          <a:bodyPr/>
          <a:lstStyle>
            <a:lvl1pPr>
              <a:defRPr smtClean="0"/>
            </a:lvl1pPr>
          </a:lstStyle>
          <a:p>
            <a:pPr>
              <a:defRPr/>
            </a:pPr>
            <a:fld id="{F21D4830-2A7F-2046-A437-6B99EBAF4229}" type="slidenum">
              <a:rPr lang="en-US" altLang="en-US"/>
              <a:pPr>
                <a:defRPr/>
              </a:pPr>
              <a:t>‹#›</a:t>
            </a:fld>
            <a:endParaRPr lang="en-US" altLang="en-US"/>
          </a:p>
        </p:txBody>
      </p:sp>
    </p:spTree>
    <p:extLst>
      <p:ext uri="{BB962C8B-B14F-4D97-AF65-F5344CB8AC3E}">
        <p14:creationId xmlns:p14="http://schemas.microsoft.com/office/powerpoint/2010/main" val="242871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Title and 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33D8C9-D12A-EB48-B0C4-CBC4EDC50B2A}"/>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3" name="Content Placeholder 2"/>
          <p:cNvSpPr>
            <a:spLocks noGrp="1"/>
          </p:cNvSpPr>
          <p:nvPr>
            <p:ph idx="1"/>
          </p:nvPr>
        </p:nvSpPr>
        <p:spPr>
          <a:xfrm>
            <a:off x="457200" y="1060450"/>
            <a:ext cx="8229600" cy="1029331"/>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6" name="Content Placeholder 2"/>
          <p:cNvSpPr>
            <a:spLocks noGrp="1"/>
          </p:cNvSpPr>
          <p:nvPr>
            <p:ph idx="10"/>
          </p:nvPr>
        </p:nvSpPr>
        <p:spPr>
          <a:xfrm>
            <a:off x="457199" y="2089781"/>
            <a:ext cx="8229601" cy="4237465"/>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4">
            <a:extLst>
              <a:ext uri="{FF2B5EF4-FFF2-40B4-BE49-F238E27FC236}">
                <a16:creationId xmlns:a16="http://schemas.microsoft.com/office/drawing/2014/main" id="{9A5B8C2A-D5BF-2143-9252-DE65DBF55DB2}"/>
              </a:ext>
            </a:extLst>
          </p:cNvPr>
          <p:cNvSpPr>
            <a:spLocks noGrp="1"/>
          </p:cNvSpPr>
          <p:nvPr>
            <p:ph type="sldNum" sz="quarter" idx="14"/>
          </p:nvPr>
        </p:nvSpPr>
        <p:spPr/>
        <p:txBody>
          <a:bodyPr/>
          <a:lstStyle>
            <a:lvl1pPr>
              <a:defRPr smtClean="0"/>
            </a:lvl1pPr>
          </a:lstStyle>
          <a:p>
            <a:pPr>
              <a:defRPr/>
            </a:pPr>
            <a:fld id="{30ED5C96-FC00-124D-9D3A-4581AA180716}" type="slidenum">
              <a:rPr lang="en-US" altLang="en-US"/>
              <a:pPr>
                <a:defRPr/>
              </a:pPr>
              <a:t>‹#›</a:t>
            </a:fld>
            <a:endParaRPr lang="en-US" altLang="en-US"/>
          </a:p>
        </p:txBody>
      </p:sp>
    </p:spTree>
    <p:extLst>
      <p:ext uri="{BB962C8B-B14F-4D97-AF65-F5344CB8AC3E}">
        <p14:creationId xmlns:p14="http://schemas.microsoft.com/office/powerpoint/2010/main" val="87313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ullets, Pho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B0AD9C-ABE8-AA49-A303-91EE149701FB}"/>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9" name="Content Placeholder 2"/>
          <p:cNvSpPr>
            <a:spLocks noGrp="1"/>
          </p:cNvSpPr>
          <p:nvPr>
            <p:ph idx="1"/>
          </p:nvPr>
        </p:nvSpPr>
        <p:spPr>
          <a:xfrm>
            <a:off x="457200" y="2089781"/>
            <a:ext cx="3886200" cy="4184020"/>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0" name="Picture Placeholder 2"/>
          <p:cNvSpPr>
            <a:spLocks noGrp="1"/>
          </p:cNvSpPr>
          <p:nvPr>
            <p:ph type="pic" idx="14"/>
          </p:nvPr>
        </p:nvSpPr>
        <p:spPr>
          <a:xfrm>
            <a:off x="4889500" y="2089779"/>
            <a:ext cx="3797300" cy="2017893"/>
          </a:xfrm>
          <a:prstGeom prst="rect">
            <a:avLst/>
          </a:prstGeom>
        </p:spPr>
        <p:txBody>
          <a:bodyPr/>
          <a:lstStyle>
            <a:lvl1pPr marL="0" indent="0">
              <a:buNone/>
              <a:defRPr sz="3200" b="0" i="0">
                <a:latin typeface="Franklin Gothic Book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1" name="Picture Placeholder 2"/>
          <p:cNvSpPr>
            <a:spLocks noGrp="1"/>
          </p:cNvSpPr>
          <p:nvPr>
            <p:ph type="pic" idx="15"/>
          </p:nvPr>
        </p:nvSpPr>
        <p:spPr>
          <a:xfrm>
            <a:off x="4889500" y="4302042"/>
            <a:ext cx="3797300" cy="1971759"/>
          </a:xfrm>
          <a:prstGeom prst="rect">
            <a:avLst/>
          </a:prstGeom>
        </p:spPr>
        <p:txBody>
          <a:bodyPr/>
          <a:lstStyle>
            <a:lvl1pPr marL="0" indent="0">
              <a:buNone/>
              <a:defRPr sz="3200" b="0" i="0">
                <a:latin typeface="Franklin Gothic Book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6" name="Content Placeholder 2"/>
          <p:cNvSpPr>
            <a:spLocks noGrp="1"/>
          </p:cNvSpPr>
          <p:nvPr>
            <p:ph idx="16"/>
          </p:nvPr>
        </p:nvSpPr>
        <p:spPr>
          <a:xfrm>
            <a:off x="457200" y="1060450"/>
            <a:ext cx="8229600" cy="1029329"/>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8"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Slide Number Placeholder 2">
            <a:extLst>
              <a:ext uri="{FF2B5EF4-FFF2-40B4-BE49-F238E27FC236}">
                <a16:creationId xmlns:a16="http://schemas.microsoft.com/office/drawing/2014/main" id="{722FB741-384E-F543-95E9-3712A9727D17}"/>
              </a:ext>
            </a:extLst>
          </p:cNvPr>
          <p:cNvSpPr>
            <a:spLocks noGrp="1"/>
          </p:cNvSpPr>
          <p:nvPr>
            <p:ph type="sldNum" sz="quarter" idx="17"/>
          </p:nvPr>
        </p:nvSpPr>
        <p:spPr/>
        <p:txBody>
          <a:bodyPr/>
          <a:lstStyle>
            <a:lvl1pPr>
              <a:defRPr smtClean="0"/>
            </a:lvl1pPr>
          </a:lstStyle>
          <a:p>
            <a:pPr>
              <a:defRPr/>
            </a:pPr>
            <a:fld id="{6955615A-5A12-754C-870C-8633B936C552}" type="slidenum">
              <a:rPr lang="en-US" altLang="en-US"/>
              <a:pPr>
                <a:defRPr/>
              </a:pPr>
              <a:t>‹#›</a:t>
            </a:fld>
            <a:endParaRPr lang="en-US" altLang="en-US"/>
          </a:p>
        </p:txBody>
      </p:sp>
    </p:spTree>
    <p:extLst>
      <p:ext uri="{BB962C8B-B14F-4D97-AF65-F5344CB8AC3E}">
        <p14:creationId xmlns:p14="http://schemas.microsoft.com/office/powerpoint/2010/main" val="327861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E3074D-293D-D84D-A47C-804BD7170DA2}"/>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2" name="Content Placeholder 2"/>
          <p:cNvSpPr>
            <a:spLocks noGrp="1"/>
          </p:cNvSpPr>
          <p:nvPr>
            <p:ph idx="1"/>
          </p:nvPr>
        </p:nvSpPr>
        <p:spPr>
          <a:xfrm>
            <a:off x="457200" y="2086230"/>
            <a:ext cx="3886200" cy="4187571"/>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idx="14"/>
          </p:nvPr>
        </p:nvSpPr>
        <p:spPr>
          <a:xfrm>
            <a:off x="4800600" y="2086230"/>
            <a:ext cx="3886200" cy="4187572"/>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idx="16"/>
          </p:nvPr>
        </p:nvSpPr>
        <p:spPr>
          <a:xfrm>
            <a:off x="457200" y="1060450"/>
            <a:ext cx="8229600" cy="1025779"/>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Gill Sans Light"/>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2">
            <a:extLst>
              <a:ext uri="{FF2B5EF4-FFF2-40B4-BE49-F238E27FC236}">
                <a16:creationId xmlns:a16="http://schemas.microsoft.com/office/drawing/2014/main" id="{3E9485C6-7F22-A543-BA40-94DABBE0D29B}"/>
              </a:ext>
            </a:extLst>
          </p:cNvPr>
          <p:cNvSpPr>
            <a:spLocks noGrp="1"/>
          </p:cNvSpPr>
          <p:nvPr>
            <p:ph type="sldNum" sz="quarter" idx="17"/>
          </p:nvPr>
        </p:nvSpPr>
        <p:spPr/>
        <p:txBody>
          <a:bodyPr/>
          <a:lstStyle>
            <a:lvl1pPr>
              <a:defRPr smtClean="0"/>
            </a:lvl1pPr>
          </a:lstStyle>
          <a:p>
            <a:pPr>
              <a:defRPr/>
            </a:pPr>
            <a:fld id="{BD4AD0E5-D6AC-D14E-8FDD-FFE2B27E22CD}" type="slidenum">
              <a:rPr lang="en-US" altLang="en-US"/>
              <a:pPr>
                <a:defRPr/>
              </a:pPr>
              <a:t>‹#›</a:t>
            </a:fld>
            <a:endParaRPr lang="en-US" altLang="en-US"/>
          </a:p>
        </p:txBody>
      </p:sp>
    </p:spTree>
    <p:extLst>
      <p:ext uri="{BB962C8B-B14F-4D97-AF65-F5344CB8AC3E}">
        <p14:creationId xmlns:p14="http://schemas.microsoft.com/office/powerpoint/2010/main" val="323100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7DBE62-5B7B-5143-A36E-9D31B3B211FF}"/>
              </a:ext>
            </a:extLst>
          </p:cNvPr>
          <p:cNvSpPr>
            <a:spLocks noGrp="1"/>
          </p:cNvSpPr>
          <p:nvPr>
            <p:ph type="sldNum" sz="quarter" idx="4"/>
          </p:nvPr>
        </p:nvSpPr>
        <p:spPr>
          <a:xfrm>
            <a:off x="7772400" y="6367463"/>
            <a:ext cx="914400" cy="2619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Gill Sans" panose="020B0502020104020203" pitchFamily="34" charset="-79"/>
                <a:cs typeface="Gill Sans" panose="020B0502020104020203" pitchFamily="34" charset="-79"/>
              </a:defRPr>
            </a:lvl1pPr>
          </a:lstStyle>
          <a:p>
            <a:pPr>
              <a:defRPr/>
            </a:pPr>
            <a:fld id="{57BD98CB-90F9-2C44-8824-20B0F7D39C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68" r:id="rId12"/>
    <p:sldLayoutId id="2147483880" r:id="rId13"/>
    <p:sldLayoutId id="2147483882" r:id="rId14"/>
    <p:sldLayoutId id="2147483883" r:id="rId15"/>
    <p:sldLayoutId id="2147483884" r:id="rId16"/>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2pPr>
      <a:lvl3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3pPr>
      <a:lvl4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4pPr>
      <a:lvl5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5pPr>
      <a:lvl6pPr marL="457200" algn="ctr" defTabSz="457200" rtl="0" eaLnBrk="1" fontAlgn="base" hangingPunct="1">
        <a:spcBef>
          <a:spcPct val="0"/>
        </a:spcBef>
        <a:spcAft>
          <a:spcPct val="0"/>
        </a:spcAft>
        <a:defRPr sz="4400">
          <a:solidFill>
            <a:schemeClr val="tx1"/>
          </a:solidFill>
          <a:latin typeface="Gill Sans MT" panose="020B0502020104020203" pitchFamily="34" charset="77"/>
        </a:defRPr>
      </a:lvl6pPr>
      <a:lvl7pPr marL="914400" algn="ctr" defTabSz="457200" rtl="0" eaLnBrk="1" fontAlgn="base" hangingPunct="1">
        <a:spcBef>
          <a:spcPct val="0"/>
        </a:spcBef>
        <a:spcAft>
          <a:spcPct val="0"/>
        </a:spcAft>
        <a:defRPr sz="4400">
          <a:solidFill>
            <a:schemeClr val="tx1"/>
          </a:solidFill>
          <a:latin typeface="Gill Sans MT" panose="020B0502020104020203" pitchFamily="34" charset="77"/>
        </a:defRPr>
      </a:lvl7pPr>
      <a:lvl8pPr marL="1371600" algn="ctr" defTabSz="457200" rtl="0" eaLnBrk="1" fontAlgn="base" hangingPunct="1">
        <a:spcBef>
          <a:spcPct val="0"/>
        </a:spcBef>
        <a:spcAft>
          <a:spcPct val="0"/>
        </a:spcAft>
        <a:defRPr sz="4400">
          <a:solidFill>
            <a:schemeClr val="tx1"/>
          </a:solidFill>
          <a:latin typeface="Gill Sans MT" panose="020B0502020104020203" pitchFamily="34" charset="77"/>
        </a:defRPr>
      </a:lvl8pPr>
      <a:lvl9pPr marL="1828800" algn="ctr" defTabSz="457200" rtl="0" eaLnBrk="1" fontAlgn="base" hangingPunct="1">
        <a:spcBef>
          <a:spcPct val="0"/>
        </a:spcBef>
        <a:spcAft>
          <a:spcPct val="0"/>
        </a:spcAft>
        <a:defRPr sz="4400">
          <a:solidFill>
            <a:schemeClr val="tx1"/>
          </a:solidFill>
          <a:latin typeface="Gill Sans MT" panose="020B0502020104020203" pitchFamily="34" charset="77"/>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hyperlink" Target="https://www.oregonbusiness.com/article/economy/item/18385-this-is-not-your-grandaddy-s-government" TargetMode="External"/><Relationship Id="rId3" Type="http://schemas.openxmlformats.org/officeDocument/2006/relationships/hyperlink" Target="https://www.oregonhumanities.org/rll/magazine/feed-fallwinter-2020/whats-growing-in-john-day/" TargetMode="External"/><Relationship Id="rId7" Type="http://schemas.openxmlformats.org/officeDocument/2006/relationships/hyperlink" Target="https://www.oregonbusiness.com/article/real-estate/item/18542-rethinking-the-river" TargetMode="External"/><Relationship Id="rId2" Type="http://schemas.openxmlformats.org/officeDocument/2006/relationships/hyperlink" Target="https://vimeo.com/450634863" TargetMode="External"/><Relationship Id="rId1" Type="http://schemas.openxmlformats.org/officeDocument/2006/relationships/slideLayout" Target="../slideLayouts/slideLayout6.xml"/><Relationship Id="rId6" Type="http://schemas.openxmlformats.org/officeDocument/2006/relationships/hyperlink" Target="https://www.orcities.org/application/files/4315/7005/1284/2019_Excellence_Award_News_Release-FINAL-2.pdf" TargetMode="External"/><Relationship Id="rId5" Type="http://schemas.openxmlformats.org/officeDocument/2006/relationships/hyperlink" Target="https://www.oregonbusiness.com/article/tech/item/18734-fertile-future" TargetMode="External"/><Relationship Id="rId4" Type="http://schemas.openxmlformats.org/officeDocument/2006/relationships/hyperlink" Target="https://www.westernplanner.org/2020articles/2020/7/15/recreation-and-revitalization-in-john-day"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2">
            <a:extLst>
              <a:ext uri="{FF2B5EF4-FFF2-40B4-BE49-F238E27FC236}">
                <a16:creationId xmlns:a16="http://schemas.microsoft.com/office/drawing/2014/main" id="{41853F8A-5713-394D-B4E0-C4F42B3C39A7}"/>
              </a:ext>
            </a:extLst>
          </p:cNvPr>
          <p:cNvSpPr>
            <a:spLocks noGrp="1" noChangeArrowheads="1"/>
          </p:cNvSpPr>
          <p:nvPr>
            <p:ph type="body"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latin typeface="Trebuchet MS" panose="020B0703020202090204" pitchFamily="34" charset="0"/>
                <a:cs typeface="Gill Sans" panose="020B0502020104020203" pitchFamily="34" charset="-79"/>
              </a:rPr>
              <a:t>Strategic Approaches for Rural Communities</a:t>
            </a:r>
          </a:p>
        </p:txBody>
      </p:sp>
      <p:pic>
        <p:nvPicPr>
          <p:cNvPr id="4" name="Picture 3" descr="A picture containing sky, train, grass, outdoor&#10;&#10;Description automatically generated">
            <a:extLst>
              <a:ext uri="{FF2B5EF4-FFF2-40B4-BE49-F238E27FC236}">
                <a16:creationId xmlns:a16="http://schemas.microsoft.com/office/drawing/2014/main" id="{E8A34CE3-073C-384D-86D1-D5E3D9CCF1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3638164"/>
          </a:xfrm>
          <a:prstGeom prst="rect">
            <a:avLst/>
          </a:prstGeom>
        </p:spPr>
      </p:pic>
      <p:pic>
        <p:nvPicPr>
          <p:cNvPr id="6" name="Picture 5" descr="Logo, company name&#10;&#10;Description automatically generated">
            <a:extLst>
              <a:ext uri="{FF2B5EF4-FFF2-40B4-BE49-F238E27FC236}">
                <a16:creationId xmlns:a16="http://schemas.microsoft.com/office/drawing/2014/main" id="{2AD2ECE4-BC37-944C-98C7-542A7351A9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41230" y="5574983"/>
            <a:ext cx="845570" cy="11119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693CB1-B259-F541-9245-A52EB7B0D806}"/>
              </a:ext>
            </a:extLst>
          </p:cNvPr>
          <p:cNvSpPr>
            <a:spLocks noGrp="1"/>
          </p:cNvSpPr>
          <p:nvPr>
            <p:ph type="subTitle" idx="13"/>
          </p:nvPr>
        </p:nvSpPr>
        <p:spPr>
          <a:xfrm>
            <a:off x="457200" y="47982"/>
            <a:ext cx="8686800" cy="651748"/>
          </a:xfrm>
        </p:spPr>
        <p:txBody>
          <a:bodyPr/>
          <a:lstStyle/>
          <a:p>
            <a:r>
              <a:rPr lang="en-US" dirty="0"/>
              <a:t>The Winding Path of Economic Development</a:t>
            </a:r>
          </a:p>
        </p:txBody>
      </p:sp>
      <p:sp>
        <p:nvSpPr>
          <p:cNvPr id="4" name="Slide Number Placeholder 3">
            <a:extLst>
              <a:ext uri="{FF2B5EF4-FFF2-40B4-BE49-F238E27FC236}">
                <a16:creationId xmlns:a16="http://schemas.microsoft.com/office/drawing/2014/main" id="{9FD1BDED-B8C8-B449-9ACF-9DB212D509BB}"/>
              </a:ext>
            </a:extLst>
          </p:cNvPr>
          <p:cNvSpPr>
            <a:spLocks noGrp="1"/>
          </p:cNvSpPr>
          <p:nvPr>
            <p:ph type="sldNum" sz="quarter" idx="14"/>
          </p:nvPr>
        </p:nvSpPr>
        <p:spPr/>
        <p:txBody>
          <a:bodyPr/>
          <a:lstStyle/>
          <a:p>
            <a:pPr>
              <a:defRPr/>
            </a:pPr>
            <a:fld id="{F21D4830-2A7F-2046-A437-6B99EBAF4229}" type="slidenum">
              <a:rPr lang="en-US" altLang="en-US" smtClean="0"/>
              <a:pPr>
                <a:defRPr/>
              </a:pPr>
              <a:t>10</a:t>
            </a:fld>
            <a:endParaRPr lang="en-US" altLang="en-US"/>
          </a:p>
        </p:txBody>
      </p:sp>
      <p:pic>
        <p:nvPicPr>
          <p:cNvPr id="19" name="Picture 18">
            <a:extLst>
              <a:ext uri="{FF2B5EF4-FFF2-40B4-BE49-F238E27FC236}">
                <a16:creationId xmlns:a16="http://schemas.microsoft.com/office/drawing/2014/main" id="{690CC3E4-869F-DA42-A8C7-FC71F7C8D040}"/>
              </a:ext>
            </a:extLst>
          </p:cNvPr>
          <p:cNvPicPr>
            <a:picLocks noChangeAspect="1"/>
          </p:cNvPicPr>
          <p:nvPr/>
        </p:nvPicPr>
        <p:blipFill>
          <a:blip r:embed="rId2"/>
          <a:stretch>
            <a:fillRect/>
          </a:stretch>
        </p:blipFill>
        <p:spPr>
          <a:xfrm>
            <a:off x="3633776" y="979307"/>
            <a:ext cx="5374678" cy="5830711"/>
          </a:xfrm>
          <a:prstGeom prst="rect">
            <a:avLst/>
          </a:prstGeom>
        </p:spPr>
      </p:pic>
      <p:sp>
        <p:nvSpPr>
          <p:cNvPr id="20" name="TextBox 19">
            <a:extLst>
              <a:ext uri="{FF2B5EF4-FFF2-40B4-BE49-F238E27FC236}">
                <a16:creationId xmlns:a16="http://schemas.microsoft.com/office/drawing/2014/main" id="{DA43BFC3-24E5-474F-94FB-FBA46252367C}"/>
              </a:ext>
            </a:extLst>
          </p:cNvPr>
          <p:cNvSpPr txBox="1"/>
          <p:nvPr/>
        </p:nvSpPr>
        <p:spPr>
          <a:xfrm>
            <a:off x="457200" y="979307"/>
            <a:ext cx="3160889" cy="3046988"/>
          </a:xfrm>
          <a:prstGeom prst="rect">
            <a:avLst/>
          </a:prstGeom>
          <a:noFill/>
        </p:spPr>
        <p:txBody>
          <a:bodyPr wrap="square" rtlCol="0">
            <a:spAutoFit/>
          </a:bodyPr>
          <a:lstStyle/>
          <a:p>
            <a:pPr algn="l"/>
            <a:r>
              <a:rPr lang="en-US" sz="2400" dirty="0">
                <a:latin typeface="+mn-lt"/>
              </a:rPr>
              <a:t>How can we get there if we don’t know where we’re going?</a:t>
            </a:r>
          </a:p>
          <a:p>
            <a:pPr algn="l"/>
            <a:endParaRPr lang="en-US" sz="2400" dirty="0">
              <a:latin typeface="+mn-lt"/>
            </a:endParaRPr>
          </a:p>
          <a:p>
            <a:pPr algn="l"/>
            <a:r>
              <a:rPr lang="en-US" sz="2400" dirty="0">
                <a:latin typeface="+mn-lt"/>
              </a:rPr>
              <a:t>All strategy uses outcomes to define pathways to achieving those outcomes</a:t>
            </a:r>
          </a:p>
        </p:txBody>
      </p:sp>
    </p:spTree>
    <p:extLst>
      <p:ext uri="{BB962C8B-B14F-4D97-AF65-F5344CB8AC3E}">
        <p14:creationId xmlns:p14="http://schemas.microsoft.com/office/powerpoint/2010/main" val="363890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747BB-6777-F441-A66F-5E3C17A1A050}"/>
              </a:ext>
            </a:extLst>
          </p:cNvPr>
          <p:cNvSpPr>
            <a:spLocks noGrp="1"/>
          </p:cNvSpPr>
          <p:nvPr>
            <p:ph idx="10"/>
          </p:nvPr>
        </p:nvSpPr>
        <p:spPr>
          <a:xfrm>
            <a:off x="457199" y="1068779"/>
            <a:ext cx="4008475" cy="5258467"/>
          </a:xfrm>
        </p:spPr>
        <p:txBody>
          <a:bodyPr/>
          <a:lstStyle/>
          <a:p>
            <a:pPr marL="0" indent="0">
              <a:buNone/>
            </a:pPr>
            <a:r>
              <a:rPr lang="en-US" sz="2800" b="1" u="sng" dirty="0"/>
              <a:t>Strategic Planning</a:t>
            </a:r>
          </a:p>
          <a:p>
            <a:r>
              <a:rPr lang="en-US" sz="2800" dirty="0"/>
              <a:t>Establish a committee</a:t>
            </a:r>
          </a:p>
          <a:p>
            <a:r>
              <a:rPr lang="en-US" sz="2800" dirty="0"/>
              <a:t>Conduct environmental scan (SWOT)</a:t>
            </a:r>
          </a:p>
          <a:p>
            <a:r>
              <a:rPr lang="en-US" sz="2800" dirty="0"/>
              <a:t>Develop vision, goals and strategies</a:t>
            </a:r>
          </a:p>
          <a:p>
            <a:r>
              <a:rPr lang="en-US" sz="2800" dirty="0"/>
              <a:t>Implement</a:t>
            </a:r>
          </a:p>
        </p:txBody>
      </p:sp>
      <p:sp>
        <p:nvSpPr>
          <p:cNvPr id="3" name="Subtitle 2">
            <a:extLst>
              <a:ext uri="{FF2B5EF4-FFF2-40B4-BE49-F238E27FC236}">
                <a16:creationId xmlns:a16="http://schemas.microsoft.com/office/drawing/2014/main" id="{2EFC9A45-5EA0-5447-BF31-2359D1DD4E69}"/>
              </a:ext>
            </a:extLst>
          </p:cNvPr>
          <p:cNvSpPr>
            <a:spLocks noGrp="1"/>
          </p:cNvSpPr>
          <p:nvPr>
            <p:ph type="subTitle" idx="13"/>
          </p:nvPr>
        </p:nvSpPr>
        <p:spPr/>
        <p:txBody>
          <a:bodyPr/>
          <a:lstStyle/>
          <a:p>
            <a:r>
              <a:rPr lang="en-US" dirty="0"/>
              <a:t>Strategic Planning or Strategic Investment?</a:t>
            </a:r>
          </a:p>
        </p:txBody>
      </p:sp>
      <p:sp>
        <p:nvSpPr>
          <p:cNvPr id="4" name="Slide Number Placeholder 3">
            <a:extLst>
              <a:ext uri="{FF2B5EF4-FFF2-40B4-BE49-F238E27FC236}">
                <a16:creationId xmlns:a16="http://schemas.microsoft.com/office/drawing/2014/main" id="{BA97A4FC-8B2F-E64D-A83D-E86668BEEDC6}"/>
              </a:ext>
            </a:extLst>
          </p:cNvPr>
          <p:cNvSpPr>
            <a:spLocks noGrp="1"/>
          </p:cNvSpPr>
          <p:nvPr>
            <p:ph type="sldNum" sz="quarter" idx="14"/>
          </p:nvPr>
        </p:nvSpPr>
        <p:spPr/>
        <p:txBody>
          <a:bodyPr/>
          <a:lstStyle/>
          <a:p>
            <a:pPr>
              <a:defRPr/>
            </a:pPr>
            <a:fld id="{F21D4830-2A7F-2046-A437-6B99EBAF4229}" type="slidenum">
              <a:rPr lang="en-US" altLang="en-US" smtClean="0"/>
              <a:pPr>
                <a:defRPr/>
              </a:pPr>
              <a:t>11</a:t>
            </a:fld>
            <a:endParaRPr lang="en-US" altLang="en-US"/>
          </a:p>
        </p:txBody>
      </p:sp>
      <p:sp>
        <p:nvSpPr>
          <p:cNvPr id="5" name="Content Placeholder 1">
            <a:extLst>
              <a:ext uri="{FF2B5EF4-FFF2-40B4-BE49-F238E27FC236}">
                <a16:creationId xmlns:a16="http://schemas.microsoft.com/office/drawing/2014/main" id="{17E6F391-4BD4-9243-A055-CDB64139D1CC}"/>
              </a:ext>
            </a:extLst>
          </p:cNvPr>
          <p:cNvSpPr txBox="1">
            <a:spLocks/>
          </p:cNvSpPr>
          <p:nvPr/>
        </p:nvSpPr>
        <p:spPr>
          <a:xfrm>
            <a:off x="4678325" y="1068778"/>
            <a:ext cx="4008475" cy="5258467"/>
          </a:xfrm>
          <a:prstGeom prst="rect">
            <a:avLst/>
          </a:prstGeom>
        </p:spPr>
        <p:txBody>
          <a:bodyPr/>
          <a:lstStyle>
            <a:lvl1pPr marL="342900" indent="-342900" algn="l" defTabSz="457200" rtl="0" eaLnBrk="1" fontAlgn="base" hangingPunct="1">
              <a:spcBef>
                <a:spcPct val="20000"/>
              </a:spcBef>
              <a:spcAft>
                <a:spcPct val="0"/>
              </a:spcAft>
              <a:buFont typeface="Wingdings" charset="2"/>
              <a:buChar char="§"/>
              <a:defRPr sz="3200" kern="1200">
                <a:solidFill>
                  <a:schemeClr val="tx1"/>
                </a:solidFill>
                <a:latin typeface="Franklin Gothic Book" panose="020B0503020102020204" pitchFamily="34" charset="0"/>
                <a:ea typeface="+mn-ea"/>
                <a:cs typeface="Gill Sans"/>
              </a:defRPr>
            </a:lvl1pPr>
            <a:lvl2pPr marL="971550" indent="-514350" algn="l" defTabSz="457200" rtl="0" eaLnBrk="1" fontAlgn="base" hangingPunct="1">
              <a:spcBef>
                <a:spcPct val="20000"/>
              </a:spcBef>
              <a:spcAft>
                <a:spcPct val="0"/>
              </a:spcAft>
              <a:buClr>
                <a:schemeClr val="tx1">
                  <a:lumMod val="65000"/>
                  <a:lumOff val="35000"/>
                </a:schemeClr>
              </a:buClr>
              <a:buSzPct val="80000"/>
              <a:buFont typeface="Wingdings" charset="2"/>
              <a:buChar char="§"/>
              <a:defRPr sz="2800" kern="1200">
                <a:solidFill>
                  <a:schemeClr val="tx1"/>
                </a:solidFill>
                <a:latin typeface="Franklin Gothic Book" panose="020B0503020102020204" pitchFamily="34" charset="0"/>
                <a:ea typeface="+mn-ea"/>
                <a:cs typeface="Gill Sans"/>
              </a:defRPr>
            </a:lvl2pPr>
            <a:lvl3pPr marL="1257300" indent="-342900" algn="l" defTabSz="457200" rtl="0" eaLnBrk="1" fontAlgn="base" hangingPunct="1">
              <a:spcBef>
                <a:spcPct val="20000"/>
              </a:spcBef>
              <a:spcAft>
                <a:spcPct val="0"/>
              </a:spcAft>
              <a:buClr>
                <a:schemeClr val="bg1">
                  <a:lumMod val="65000"/>
                </a:schemeClr>
              </a:buClr>
              <a:buSzPct val="80000"/>
              <a:buFont typeface="Wingdings" charset="2"/>
              <a:buChar char="§"/>
              <a:defRPr sz="2400" kern="1200">
                <a:solidFill>
                  <a:schemeClr val="tx1"/>
                </a:solidFill>
                <a:latin typeface="Franklin Gothic Book" panose="020B0503020102020204" pitchFamily="34" charset="0"/>
                <a:ea typeface="+mn-ea"/>
                <a:cs typeface="Gill San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ill Sans"/>
                <a:ea typeface="+mn-ea"/>
                <a:cs typeface="Gill San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u="sng" dirty="0"/>
              <a:t>Strategic Investment</a:t>
            </a:r>
          </a:p>
          <a:p>
            <a:r>
              <a:rPr lang="en-US" sz="2800" dirty="0"/>
              <a:t>Define desired outcomes</a:t>
            </a:r>
          </a:p>
          <a:p>
            <a:r>
              <a:rPr lang="en-US" sz="2800" dirty="0"/>
              <a:t>Develop pathways to move towards outcomes</a:t>
            </a:r>
          </a:p>
          <a:p>
            <a:r>
              <a:rPr lang="en-US" sz="2800" dirty="0"/>
              <a:t>Identify strategic public investments </a:t>
            </a:r>
          </a:p>
          <a:p>
            <a:endParaRPr lang="en-US" sz="2800" dirty="0"/>
          </a:p>
        </p:txBody>
      </p:sp>
    </p:spTree>
    <p:extLst>
      <p:ext uri="{BB962C8B-B14F-4D97-AF65-F5344CB8AC3E}">
        <p14:creationId xmlns:p14="http://schemas.microsoft.com/office/powerpoint/2010/main" val="353737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City of John Day Overview</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12</a:t>
            </a:fld>
            <a:endParaRPr lang="en-US" altLang="en-US"/>
          </a:p>
        </p:txBody>
      </p:sp>
      <p:pic>
        <p:nvPicPr>
          <p:cNvPr id="5" name="Picture Placeholder 15"/>
          <p:cNvPicPr>
            <a:picLocks noGrp="1" noChangeAspect="1"/>
          </p:cNvPicPr>
          <p:nvPr>
            <p:ph idx="10"/>
          </p:nvPr>
        </p:nvPicPr>
        <p:blipFill>
          <a:blip r:embed="rId2" cstate="hqprint">
            <a:extLst>
              <a:ext uri="{28A0092B-C50C-407E-A947-70E740481C1C}">
                <a14:useLocalDpi xmlns:a14="http://schemas.microsoft.com/office/drawing/2010/main"/>
              </a:ext>
            </a:extLst>
          </a:blip>
          <a:srcRect/>
          <a:stretch>
            <a:fillRect/>
          </a:stretch>
        </p:blipFill>
        <p:spPr>
          <a:xfrm>
            <a:off x="479582" y="719338"/>
            <a:ext cx="8184837" cy="6138662"/>
          </a:xfrm>
        </p:spPr>
      </p:pic>
    </p:spTree>
    <p:extLst>
      <p:ext uri="{BB962C8B-B14F-4D97-AF65-F5344CB8AC3E}">
        <p14:creationId xmlns:p14="http://schemas.microsoft.com/office/powerpoint/2010/main" val="378714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0"/>
          </p:nvPr>
        </p:nvPicPr>
        <p:blipFill>
          <a:blip r:embed="rId2"/>
          <a:stretch>
            <a:fillRect/>
          </a:stretch>
        </p:blipFill>
        <p:spPr>
          <a:xfrm>
            <a:off x="336706" y="712988"/>
            <a:ext cx="8470589" cy="6145012"/>
          </a:xfrm>
          <a:prstGeom prst="rect">
            <a:avLst/>
          </a:prstGeom>
        </p:spPr>
      </p:pic>
      <p:sp>
        <p:nvSpPr>
          <p:cNvPr id="3" name="Subtitle 2"/>
          <p:cNvSpPr>
            <a:spLocks noGrp="1"/>
          </p:cNvSpPr>
          <p:nvPr>
            <p:ph type="subTitle" idx="13"/>
          </p:nvPr>
        </p:nvSpPr>
        <p:spPr/>
        <p:txBody>
          <a:bodyPr/>
          <a:lstStyle/>
          <a:p>
            <a:r>
              <a:rPr lang="en-US" dirty="0"/>
              <a:t>Where the Old West Meets the New West</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13</a:t>
            </a:fld>
            <a:endParaRPr lang="en-US" altLang="en-US"/>
          </a:p>
        </p:txBody>
      </p:sp>
    </p:spTree>
    <p:extLst>
      <p:ext uri="{BB962C8B-B14F-4D97-AF65-F5344CB8AC3E}">
        <p14:creationId xmlns:p14="http://schemas.microsoft.com/office/powerpoint/2010/main" val="69629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John Day’s Socioeconomic Challenges</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14</a:t>
            </a:fld>
            <a:endParaRPr lang="en-US" altLang="en-US"/>
          </a:p>
        </p:txBody>
      </p:sp>
      <p:sp>
        <p:nvSpPr>
          <p:cNvPr id="7" name="Text Placeholder 4"/>
          <p:cNvSpPr txBox="1">
            <a:spLocks/>
          </p:cNvSpPr>
          <p:nvPr/>
        </p:nvSpPr>
        <p:spPr>
          <a:xfrm>
            <a:off x="457200" y="800928"/>
            <a:ext cx="7740650" cy="431800"/>
          </a:xfrm>
          <a:prstGeom prst="rect">
            <a:avLst/>
          </a:prstGeom>
        </p:spPr>
        <p:txBody>
          <a:bodyPr/>
          <a:lstStyle>
            <a:lvl1pPr marL="0" indent="0" algn="r" defTabSz="457200" rtl="0" eaLnBrk="1" fontAlgn="base" hangingPunct="1">
              <a:spcBef>
                <a:spcPct val="20000"/>
              </a:spcBef>
              <a:spcAft>
                <a:spcPct val="0"/>
              </a:spcAft>
              <a:buFont typeface="Arial" panose="020B0604020202020204" pitchFamily="34" charset="0"/>
              <a:buNone/>
              <a:defRPr sz="3200" b="0" i="0" kern="1200">
                <a:solidFill>
                  <a:schemeClr val="bg1"/>
                </a:solidFill>
                <a:latin typeface="Trebuchet MS" panose="020B0703020202090204" pitchFamily="34" charset="0"/>
                <a:ea typeface="+mn-ea"/>
                <a:cs typeface="Gill Sans Light"/>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rPr>
              <a:t>Recover the population we’ve lost, then maintain the gains</a:t>
            </a:r>
          </a:p>
        </p:txBody>
      </p:sp>
      <p:pic>
        <p:nvPicPr>
          <p:cNvPr id="8" name="Picture 7"/>
          <p:cNvPicPr>
            <a:picLocks noChangeAspect="1"/>
          </p:cNvPicPr>
          <p:nvPr/>
        </p:nvPicPr>
        <p:blipFill>
          <a:blip r:embed="rId2"/>
          <a:stretch>
            <a:fillRect/>
          </a:stretch>
        </p:blipFill>
        <p:spPr>
          <a:xfrm>
            <a:off x="277092" y="1384995"/>
            <a:ext cx="7891743" cy="3359501"/>
          </a:xfrm>
          <a:prstGeom prst="rect">
            <a:avLst/>
          </a:prstGeom>
        </p:spPr>
      </p:pic>
      <p:sp>
        <p:nvSpPr>
          <p:cNvPr id="9" name="TextBox 8"/>
          <p:cNvSpPr txBox="1"/>
          <p:nvPr/>
        </p:nvSpPr>
        <p:spPr>
          <a:xfrm>
            <a:off x="277092" y="4874180"/>
            <a:ext cx="3829849"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Georgia"/>
              </a:rPr>
              <a:t>Lost over 1,000 residents countywide (15%); more than 300 in John Day</a:t>
            </a:r>
          </a:p>
          <a:p>
            <a:pPr marL="285750" indent="-285750">
              <a:buFont typeface="Arial" panose="020B0604020202020204" pitchFamily="34" charset="0"/>
              <a:buChar char="•"/>
            </a:pPr>
            <a:r>
              <a:rPr lang="en-US" dirty="0">
                <a:solidFill>
                  <a:schemeClr val="tx1">
                    <a:lumMod val="65000"/>
                    <a:lumOff val="35000"/>
                  </a:schemeClr>
                </a:solidFill>
                <a:latin typeface="Georgia"/>
              </a:rPr>
              <a:t>Lost half our student enrollment</a:t>
            </a:r>
          </a:p>
          <a:p>
            <a:pPr marL="285750" indent="-285750">
              <a:buFont typeface="Arial" panose="020B0604020202020204" pitchFamily="34" charset="0"/>
              <a:buChar char="•"/>
            </a:pPr>
            <a:r>
              <a:rPr lang="en-US" dirty="0">
                <a:solidFill>
                  <a:schemeClr val="tx1">
                    <a:lumMod val="65000"/>
                    <a:lumOff val="35000"/>
                  </a:schemeClr>
                </a:solidFill>
                <a:latin typeface="Georgia"/>
              </a:rPr>
              <a:t>Grew for the first time in 2020!</a:t>
            </a:r>
          </a:p>
        </p:txBody>
      </p:sp>
      <p:pic>
        <p:nvPicPr>
          <p:cNvPr id="10" name="Picture 9"/>
          <p:cNvPicPr>
            <a:picLocks noChangeAspect="1"/>
          </p:cNvPicPr>
          <p:nvPr/>
        </p:nvPicPr>
        <p:blipFill>
          <a:blip r:embed="rId3"/>
          <a:stretch>
            <a:fillRect/>
          </a:stretch>
        </p:blipFill>
        <p:spPr>
          <a:xfrm>
            <a:off x="4400571" y="4455555"/>
            <a:ext cx="4420157" cy="2402445"/>
          </a:xfrm>
          <a:prstGeom prst="rect">
            <a:avLst/>
          </a:prstGeom>
        </p:spPr>
      </p:pic>
    </p:spTree>
    <p:extLst>
      <p:ext uri="{BB962C8B-B14F-4D97-AF65-F5344CB8AC3E}">
        <p14:creationId xmlns:p14="http://schemas.microsoft.com/office/powerpoint/2010/main" val="126098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457200" y="744108"/>
            <a:ext cx="7938655" cy="6132705"/>
          </a:xfrm>
          <a:prstGeom prst="rect">
            <a:avLst/>
          </a:prstGeom>
        </p:spPr>
      </p:pic>
      <p:sp>
        <p:nvSpPr>
          <p:cNvPr id="3" name="Subtitle 2"/>
          <p:cNvSpPr>
            <a:spLocks noGrp="1"/>
          </p:cNvSpPr>
          <p:nvPr>
            <p:ph type="subTitle" idx="13"/>
          </p:nvPr>
        </p:nvSpPr>
        <p:spPr/>
        <p:txBody>
          <a:bodyPr/>
          <a:lstStyle/>
          <a:p>
            <a:r>
              <a:rPr lang="en-US" dirty="0"/>
              <a:t>John Day Regional Context</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15</a:t>
            </a:fld>
            <a:endParaRPr lang="en-US" altLang="en-US"/>
          </a:p>
        </p:txBody>
      </p:sp>
    </p:spTree>
    <p:extLst>
      <p:ext uri="{BB962C8B-B14F-4D97-AF65-F5344CB8AC3E}">
        <p14:creationId xmlns:p14="http://schemas.microsoft.com/office/powerpoint/2010/main" val="122719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8A3AC1-F5EE-8545-96BF-B3005EE2C5AF}"/>
              </a:ext>
            </a:extLst>
          </p:cNvPr>
          <p:cNvSpPr>
            <a:spLocks noGrp="1"/>
          </p:cNvSpPr>
          <p:nvPr>
            <p:ph type="subTitle" idx="13"/>
          </p:nvPr>
        </p:nvSpPr>
        <p:spPr/>
        <p:txBody>
          <a:bodyPr/>
          <a:lstStyle/>
          <a:p>
            <a:r>
              <a:rPr lang="en-US" dirty="0"/>
              <a:t>John Day’s Strategy for Growth</a:t>
            </a:r>
          </a:p>
        </p:txBody>
      </p:sp>
      <p:sp>
        <p:nvSpPr>
          <p:cNvPr id="4" name="Slide Number Placeholder 3">
            <a:extLst>
              <a:ext uri="{FF2B5EF4-FFF2-40B4-BE49-F238E27FC236}">
                <a16:creationId xmlns:a16="http://schemas.microsoft.com/office/drawing/2014/main" id="{B0006F03-2077-5747-BAF9-D77499504DE4}"/>
              </a:ext>
            </a:extLst>
          </p:cNvPr>
          <p:cNvSpPr>
            <a:spLocks noGrp="1"/>
          </p:cNvSpPr>
          <p:nvPr>
            <p:ph type="sldNum" sz="quarter" idx="14"/>
          </p:nvPr>
        </p:nvSpPr>
        <p:spPr/>
        <p:txBody>
          <a:bodyPr/>
          <a:lstStyle/>
          <a:p>
            <a:pPr>
              <a:defRPr/>
            </a:pPr>
            <a:fld id="{F21D4830-2A7F-2046-A437-6B99EBAF4229}" type="slidenum">
              <a:rPr lang="en-US" altLang="en-US" smtClean="0"/>
              <a:pPr>
                <a:defRPr/>
              </a:pPr>
              <a:t>16</a:t>
            </a:fld>
            <a:endParaRPr lang="en-US" altLang="en-US"/>
          </a:p>
        </p:txBody>
      </p:sp>
      <p:pic>
        <p:nvPicPr>
          <p:cNvPr id="6" name="Picture 5" descr="Graphical user interface&#10;&#10;Description automatically generated with low confidence">
            <a:extLst>
              <a:ext uri="{FF2B5EF4-FFF2-40B4-BE49-F238E27FC236}">
                <a16:creationId xmlns:a16="http://schemas.microsoft.com/office/drawing/2014/main" id="{3AE4E4AF-A7FA-9247-B8E4-00E1DBD355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094144"/>
            <a:ext cx="9144000" cy="4954346"/>
          </a:xfrm>
          <a:prstGeom prst="rect">
            <a:avLst/>
          </a:prstGeom>
        </p:spPr>
      </p:pic>
    </p:spTree>
    <p:extLst>
      <p:ext uri="{BB962C8B-B14F-4D97-AF65-F5344CB8AC3E}">
        <p14:creationId xmlns:p14="http://schemas.microsoft.com/office/powerpoint/2010/main" val="337557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Community Investment Strategy</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17</a:t>
            </a:fld>
            <a:endParaRPr lang="en-US" altLang="en-US"/>
          </a:p>
        </p:txBody>
      </p:sp>
      <p:sp>
        <p:nvSpPr>
          <p:cNvPr id="5" name="Text Placeholder 4"/>
          <p:cNvSpPr txBox="1">
            <a:spLocks/>
          </p:cNvSpPr>
          <p:nvPr/>
        </p:nvSpPr>
        <p:spPr>
          <a:xfrm>
            <a:off x="92364" y="662540"/>
            <a:ext cx="8996220" cy="431800"/>
          </a:xfrm>
          <a:prstGeom prst="rect">
            <a:avLst/>
          </a:prstGeom>
        </p:spPr>
        <p:txBody>
          <a:bodyPr/>
          <a:lstStyle>
            <a:lvl1pPr marL="0" indent="0" algn="r" defTabSz="457200" rtl="0" eaLnBrk="1" fontAlgn="base" hangingPunct="1">
              <a:spcBef>
                <a:spcPct val="20000"/>
              </a:spcBef>
              <a:spcAft>
                <a:spcPct val="0"/>
              </a:spcAft>
              <a:buFont typeface="Arial" panose="020B0604020202020204" pitchFamily="34" charset="0"/>
              <a:buNone/>
              <a:defRPr sz="3200" b="0" i="0" kern="1200">
                <a:solidFill>
                  <a:schemeClr val="bg1"/>
                </a:solidFill>
                <a:latin typeface="Trebuchet MS" panose="020B0703020202090204" pitchFamily="34" charset="0"/>
                <a:ea typeface="+mn-ea"/>
                <a:cs typeface="Gill Sans Light"/>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chemeClr val="tx1"/>
                </a:solidFill>
              </a:rPr>
              <a:t>Adopted in our Comprehensive Economic Development Strategy</a:t>
            </a:r>
          </a:p>
        </p:txBody>
      </p:sp>
      <p:pic>
        <p:nvPicPr>
          <p:cNvPr id="6" name="Picture 5"/>
          <p:cNvPicPr>
            <a:picLocks noChangeAspect="1"/>
          </p:cNvPicPr>
          <p:nvPr/>
        </p:nvPicPr>
        <p:blipFill>
          <a:blip r:embed="rId2"/>
          <a:stretch>
            <a:fillRect/>
          </a:stretch>
        </p:blipFill>
        <p:spPr>
          <a:xfrm>
            <a:off x="3795141" y="1440788"/>
            <a:ext cx="5293443" cy="5335689"/>
          </a:xfrm>
          <a:prstGeom prst="rect">
            <a:avLst/>
          </a:prstGeom>
          <a:ln>
            <a:solidFill>
              <a:schemeClr val="bg1">
                <a:lumMod val="75000"/>
              </a:schemeClr>
            </a:solidFill>
          </a:ln>
        </p:spPr>
      </p:pic>
      <p:sp>
        <p:nvSpPr>
          <p:cNvPr id="7" name="TextBox 6"/>
          <p:cNvSpPr txBox="1"/>
          <p:nvPr/>
        </p:nvSpPr>
        <p:spPr>
          <a:xfrm>
            <a:off x="10563" y="4542640"/>
            <a:ext cx="3889206" cy="2092881"/>
          </a:xfrm>
          <a:prstGeom prst="rect">
            <a:avLst/>
          </a:prstGeom>
          <a:noFill/>
        </p:spPr>
        <p:txBody>
          <a:bodyPr wrap="none" rtlCol="0">
            <a:spAutoFit/>
          </a:bodyPr>
          <a:lstStyle/>
          <a:p>
            <a:pPr marL="342900" indent="-342900">
              <a:buFont typeface="+mj-lt"/>
              <a:buAutoNum type="arabicPeriod"/>
            </a:pPr>
            <a:r>
              <a:rPr lang="en-US" sz="1600" dirty="0">
                <a:solidFill>
                  <a:schemeClr val="tx1">
                    <a:lumMod val="65000"/>
                    <a:lumOff val="35000"/>
                  </a:schemeClr>
                </a:solidFill>
                <a:latin typeface="Georgia"/>
              </a:rPr>
              <a:t>Greenhouse Industry</a:t>
            </a:r>
          </a:p>
          <a:p>
            <a:pPr marL="342900" indent="-342900">
              <a:buFont typeface="+mj-lt"/>
              <a:buAutoNum type="arabicPeriod"/>
            </a:pPr>
            <a:r>
              <a:rPr lang="en-US" sz="1600" dirty="0">
                <a:solidFill>
                  <a:schemeClr val="tx1">
                    <a:lumMod val="65000"/>
                    <a:lumOff val="35000"/>
                  </a:schemeClr>
                </a:solidFill>
                <a:latin typeface="Georgia"/>
              </a:rPr>
              <a:t>Marketing &amp; Tourism</a:t>
            </a:r>
          </a:p>
          <a:p>
            <a:pPr marL="342900" indent="-342900">
              <a:buFont typeface="+mj-lt"/>
              <a:buAutoNum type="arabicPeriod"/>
            </a:pPr>
            <a:r>
              <a:rPr lang="en-US" sz="1600" dirty="0">
                <a:solidFill>
                  <a:schemeClr val="tx1">
                    <a:lumMod val="65000"/>
                    <a:lumOff val="35000"/>
                  </a:schemeClr>
                </a:solidFill>
                <a:latin typeface="Georgia"/>
              </a:rPr>
              <a:t>Competitive Broadband</a:t>
            </a:r>
          </a:p>
          <a:p>
            <a:pPr marL="342900" indent="-342900">
              <a:buFont typeface="+mj-lt"/>
              <a:buAutoNum type="arabicPeriod"/>
            </a:pPr>
            <a:r>
              <a:rPr lang="en-US" sz="1600" dirty="0">
                <a:solidFill>
                  <a:schemeClr val="tx1">
                    <a:lumMod val="65000"/>
                    <a:lumOff val="35000"/>
                  </a:schemeClr>
                </a:solidFill>
                <a:latin typeface="Georgia"/>
              </a:rPr>
              <a:t>Business Development</a:t>
            </a:r>
          </a:p>
          <a:p>
            <a:pPr marL="342900" indent="-342900">
              <a:buFont typeface="+mj-lt"/>
              <a:buAutoNum type="arabicPeriod"/>
            </a:pPr>
            <a:r>
              <a:rPr lang="en-US" sz="1600" dirty="0">
                <a:solidFill>
                  <a:schemeClr val="tx1">
                    <a:lumMod val="65000"/>
                    <a:lumOff val="35000"/>
                  </a:schemeClr>
                </a:solidFill>
                <a:latin typeface="Georgia"/>
              </a:rPr>
              <a:t>Opportunity Areas</a:t>
            </a:r>
          </a:p>
          <a:p>
            <a:pPr marL="342900" indent="-342900">
              <a:buFont typeface="+mj-lt"/>
              <a:buAutoNum type="arabicPeriod"/>
            </a:pPr>
            <a:r>
              <a:rPr lang="en-US" sz="1600" dirty="0">
                <a:solidFill>
                  <a:schemeClr val="tx1">
                    <a:lumMod val="65000"/>
                    <a:lumOff val="35000"/>
                  </a:schemeClr>
                </a:solidFill>
                <a:latin typeface="Georgia"/>
              </a:rPr>
              <a:t>Housing &amp; Community Development</a:t>
            </a:r>
          </a:p>
          <a:p>
            <a:r>
              <a:rPr lang="en-US" sz="1600" dirty="0">
                <a:solidFill>
                  <a:schemeClr val="tx1">
                    <a:lumMod val="65000"/>
                    <a:lumOff val="35000"/>
                  </a:schemeClr>
                </a:solidFill>
                <a:latin typeface="Georgia"/>
              </a:rPr>
              <a:t>       Arts &amp; Culture</a:t>
            </a:r>
          </a:p>
          <a:p>
            <a:endParaRPr lang="en-US" dirty="0"/>
          </a:p>
        </p:txBody>
      </p:sp>
      <p:pic>
        <p:nvPicPr>
          <p:cNvPr id="8" name="Picture 7"/>
          <p:cNvPicPr>
            <a:picLocks noChangeAspect="1"/>
          </p:cNvPicPr>
          <p:nvPr/>
        </p:nvPicPr>
        <p:blipFill>
          <a:blip r:embed="rId3"/>
          <a:stretch>
            <a:fillRect/>
          </a:stretch>
        </p:blipFill>
        <p:spPr>
          <a:xfrm>
            <a:off x="877608" y="1440788"/>
            <a:ext cx="2633777" cy="2923255"/>
          </a:xfrm>
          <a:prstGeom prst="rect">
            <a:avLst/>
          </a:prstGeom>
          <a:ln>
            <a:solidFill>
              <a:schemeClr val="bg1">
                <a:lumMod val="75000"/>
              </a:schemeClr>
            </a:solidFill>
          </a:ln>
        </p:spPr>
      </p:pic>
    </p:spTree>
    <p:extLst>
      <p:ext uri="{BB962C8B-B14F-4D97-AF65-F5344CB8AC3E}">
        <p14:creationId xmlns:p14="http://schemas.microsoft.com/office/powerpoint/2010/main" val="198021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579474" y="740014"/>
            <a:ext cx="7985053" cy="6117985"/>
          </a:xfrm>
          <a:prstGeom prst="rect">
            <a:avLst/>
          </a:prstGeom>
        </p:spPr>
      </p:pic>
      <p:sp>
        <p:nvSpPr>
          <p:cNvPr id="3" name="Subtitle 2"/>
          <p:cNvSpPr>
            <a:spLocks noGrp="1"/>
          </p:cNvSpPr>
          <p:nvPr>
            <p:ph type="subTitle" idx="13"/>
          </p:nvPr>
        </p:nvSpPr>
        <p:spPr/>
        <p:txBody>
          <a:bodyPr/>
          <a:lstStyle/>
          <a:p>
            <a:r>
              <a:rPr lang="en-US" dirty="0"/>
              <a:t>Wastewater </a:t>
            </a:r>
            <a:r>
              <a:rPr lang="en-US" dirty="0">
                <a:sym typeface="Wingdings" panose="05000000000000000000" pitchFamily="2" charset="2"/>
              </a:rPr>
              <a:t> Reclaimed Water (Engine)</a:t>
            </a:r>
            <a:endParaRPr lang="en-US" dirty="0"/>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18</a:t>
            </a:fld>
            <a:endParaRPr lang="en-US" altLang="en-US"/>
          </a:p>
        </p:txBody>
      </p:sp>
    </p:spTree>
    <p:extLst>
      <p:ext uri="{BB962C8B-B14F-4D97-AF65-F5344CB8AC3E}">
        <p14:creationId xmlns:p14="http://schemas.microsoft.com/office/powerpoint/2010/main" val="2679007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Water Sustainability </a:t>
            </a:r>
            <a:r>
              <a:rPr lang="en-US" dirty="0">
                <a:sym typeface="Wingdings" panose="05000000000000000000" pitchFamily="2" charset="2"/>
              </a:rPr>
              <a:t> Food Sustainability</a:t>
            </a:r>
            <a:endParaRPr lang="en-US" dirty="0"/>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19</a:t>
            </a:fld>
            <a:endParaRPr lang="en-US" altLang="en-US"/>
          </a:p>
        </p:txBody>
      </p:sp>
      <p:pic>
        <p:nvPicPr>
          <p:cNvPr id="7" name="Content Placeholder 6"/>
          <p:cNvPicPr>
            <a:picLocks noGrp="1" noChangeAspect="1"/>
          </p:cNvPicPr>
          <p:nvPr>
            <p:ph idx="10"/>
          </p:nvPr>
        </p:nvPicPr>
        <p:blipFill>
          <a:blip r:embed="rId2"/>
          <a:stretch>
            <a:fillRect/>
          </a:stretch>
        </p:blipFill>
        <p:spPr>
          <a:xfrm>
            <a:off x="489527" y="703075"/>
            <a:ext cx="8164946" cy="6214992"/>
          </a:xfrm>
          <a:prstGeom prst="rect">
            <a:avLst/>
          </a:prstGeom>
        </p:spPr>
      </p:pic>
    </p:spTree>
    <p:extLst>
      <p:ext uri="{BB962C8B-B14F-4D97-AF65-F5344CB8AC3E}">
        <p14:creationId xmlns:p14="http://schemas.microsoft.com/office/powerpoint/2010/main" val="324373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3"/>
          </p:nvPr>
        </p:nvSpPr>
        <p:spPr/>
        <p:txBody>
          <a:bodyPr>
            <a:normAutofit/>
          </a:bodyPr>
          <a:lstStyle/>
          <a:p>
            <a:r>
              <a:rPr lang="en-US" dirty="0"/>
              <a:t>Definition</a:t>
            </a:r>
          </a:p>
        </p:txBody>
      </p:sp>
      <p:sp>
        <p:nvSpPr>
          <p:cNvPr id="5" name="Rectangle 4">
            <a:extLst>
              <a:ext uri="{FF2B5EF4-FFF2-40B4-BE49-F238E27FC236}">
                <a16:creationId xmlns:a16="http://schemas.microsoft.com/office/drawing/2014/main" id="{97ACA7C0-D471-134D-9D32-86F18DBDC50E}"/>
              </a:ext>
            </a:extLst>
          </p:cNvPr>
          <p:cNvSpPr/>
          <p:nvPr/>
        </p:nvSpPr>
        <p:spPr>
          <a:xfrm>
            <a:off x="637953" y="1212414"/>
            <a:ext cx="7958360" cy="3970318"/>
          </a:xfrm>
          <a:prstGeom prst="rect">
            <a:avLst/>
          </a:prstGeom>
        </p:spPr>
        <p:txBody>
          <a:bodyPr wrap="square">
            <a:spAutoFit/>
          </a:bodyPr>
          <a:lstStyle/>
          <a:p>
            <a:pPr marL="0" indent="0">
              <a:buNone/>
            </a:pPr>
            <a:r>
              <a:rPr lang="en-US" sz="2800" b="1" dirty="0"/>
              <a:t>Economic Development</a:t>
            </a:r>
          </a:p>
          <a:p>
            <a:pPr marL="0" indent="0">
              <a:buNone/>
            </a:pPr>
            <a:r>
              <a:rPr lang="en-US" sz="2800" dirty="0"/>
              <a:t>… is the process of improving a community’s </a:t>
            </a:r>
            <a:r>
              <a:rPr lang="en-US" sz="2800" u="sng" dirty="0"/>
              <a:t>well-being</a:t>
            </a:r>
            <a:r>
              <a:rPr lang="en-US" sz="2800" dirty="0"/>
              <a:t> through </a:t>
            </a:r>
            <a:r>
              <a:rPr lang="en-US" sz="2800" u="sng" dirty="0"/>
              <a:t>job creation</a:t>
            </a:r>
            <a:r>
              <a:rPr lang="en-US" sz="2800" dirty="0"/>
              <a:t>, </a:t>
            </a:r>
            <a:r>
              <a:rPr lang="en-US" sz="2800" u="sng" dirty="0"/>
              <a:t>business growth</a:t>
            </a:r>
            <a:r>
              <a:rPr lang="en-US" sz="2800" dirty="0"/>
              <a:t>, and </a:t>
            </a:r>
            <a:r>
              <a:rPr lang="en-US" sz="2800" u="sng" dirty="0"/>
              <a:t>income growth</a:t>
            </a:r>
            <a:r>
              <a:rPr lang="en-US" sz="2800" dirty="0"/>
              <a:t> (factors that are the typical and reasonable focus of economic development policy), as well as through improvements to the wider </a:t>
            </a:r>
            <a:r>
              <a:rPr lang="en-US" sz="2800" u="sng" dirty="0"/>
              <a:t>social and natural environment</a:t>
            </a:r>
            <a:r>
              <a:rPr lang="en-US" sz="2800" dirty="0"/>
              <a:t> that strengthen the economy.</a:t>
            </a:r>
          </a:p>
          <a:p>
            <a:pPr marL="0" indent="0">
              <a:buNone/>
            </a:pPr>
            <a:endParaRPr lang="en-US" sz="2800" dirty="0"/>
          </a:p>
          <a:p>
            <a:pPr marL="0" indent="0">
              <a:buNone/>
            </a:pPr>
            <a:r>
              <a:rPr lang="en-US" sz="2800" dirty="0"/>
              <a:t>(Moore et al., 2006)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346485" y="1058291"/>
            <a:ext cx="8926824" cy="5799709"/>
          </a:xfrm>
          <a:prstGeom prst="rect">
            <a:avLst/>
          </a:prstGeom>
        </p:spPr>
      </p:pic>
      <p:sp>
        <p:nvSpPr>
          <p:cNvPr id="3" name="Subtitle 2"/>
          <p:cNvSpPr>
            <a:spLocks noGrp="1"/>
          </p:cNvSpPr>
          <p:nvPr>
            <p:ph type="subTitle" idx="13"/>
          </p:nvPr>
        </p:nvSpPr>
        <p:spPr/>
        <p:txBody>
          <a:bodyPr/>
          <a:lstStyle/>
          <a:p>
            <a:r>
              <a:rPr lang="en-US" dirty="0"/>
              <a:t>Community Supported Agriculture</a:t>
            </a:r>
          </a:p>
        </p:txBody>
      </p:sp>
    </p:spTree>
    <p:extLst>
      <p:ext uri="{BB962C8B-B14F-4D97-AF65-F5344CB8AC3E}">
        <p14:creationId xmlns:p14="http://schemas.microsoft.com/office/powerpoint/2010/main" val="158844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29620" y="1453251"/>
            <a:ext cx="9173620" cy="4504204"/>
          </a:xfrm>
          <a:prstGeom prst="rect">
            <a:avLst/>
          </a:prstGeom>
        </p:spPr>
      </p:pic>
      <p:sp>
        <p:nvSpPr>
          <p:cNvPr id="3" name="Subtitle 2"/>
          <p:cNvSpPr>
            <a:spLocks noGrp="1"/>
          </p:cNvSpPr>
          <p:nvPr>
            <p:ph type="subTitle" idx="13"/>
          </p:nvPr>
        </p:nvSpPr>
        <p:spPr>
          <a:xfrm>
            <a:off x="147782" y="47982"/>
            <a:ext cx="8996218" cy="651748"/>
          </a:xfrm>
        </p:spPr>
        <p:txBody>
          <a:bodyPr/>
          <a:lstStyle/>
          <a:p>
            <a:r>
              <a:rPr lang="en-US" dirty="0"/>
              <a:t>Innovation Gateway &amp; Integrated Park System</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21</a:t>
            </a:fld>
            <a:endParaRPr lang="en-US" altLang="en-US"/>
          </a:p>
        </p:txBody>
      </p:sp>
      <p:sp>
        <p:nvSpPr>
          <p:cNvPr id="6" name="TextBox 5"/>
          <p:cNvSpPr txBox="1"/>
          <p:nvPr/>
        </p:nvSpPr>
        <p:spPr>
          <a:xfrm>
            <a:off x="1708695" y="988169"/>
            <a:ext cx="7435305" cy="369332"/>
          </a:xfrm>
          <a:prstGeom prst="rect">
            <a:avLst/>
          </a:prstGeom>
          <a:noFill/>
        </p:spPr>
        <p:txBody>
          <a:bodyPr wrap="none" rtlCol="0">
            <a:spAutoFit/>
          </a:bodyPr>
          <a:lstStyle/>
          <a:p>
            <a:pPr algn="l"/>
            <a:r>
              <a:rPr lang="en-US" dirty="0">
                <a:latin typeface="+mn-lt"/>
              </a:rPr>
              <a:t>TGM-funded Area Plan for Brownfield Reclamation &amp; Riverfront Restoration</a:t>
            </a:r>
          </a:p>
        </p:txBody>
      </p:sp>
    </p:spTree>
    <p:extLst>
      <p:ext uri="{BB962C8B-B14F-4D97-AF65-F5344CB8AC3E}">
        <p14:creationId xmlns:p14="http://schemas.microsoft.com/office/powerpoint/2010/main" val="231809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86250" y="1433646"/>
            <a:ext cx="8891495" cy="4569990"/>
          </a:xfrm>
          <a:prstGeom prst="rect">
            <a:avLst/>
          </a:prstGeom>
        </p:spPr>
      </p:pic>
      <p:sp>
        <p:nvSpPr>
          <p:cNvPr id="3" name="Subtitle 2"/>
          <p:cNvSpPr>
            <a:spLocks noGrp="1"/>
          </p:cNvSpPr>
          <p:nvPr>
            <p:ph type="subTitle" idx="13"/>
          </p:nvPr>
        </p:nvSpPr>
        <p:spPr/>
        <p:txBody>
          <a:bodyPr/>
          <a:lstStyle/>
          <a:p>
            <a:r>
              <a:rPr lang="en-US" dirty="0"/>
              <a:t>Opportunity Areas identified in CEDS</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22</a:t>
            </a:fld>
            <a:endParaRPr lang="en-US" altLang="en-US"/>
          </a:p>
        </p:txBody>
      </p:sp>
    </p:spTree>
    <p:extLst>
      <p:ext uri="{BB962C8B-B14F-4D97-AF65-F5344CB8AC3E}">
        <p14:creationId xmlns:p14="http://schemas.microsoft.com/office/powerpoint/2010/main" val="292995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199" y="1068779"/>
            <a:ext cx="8400474" cy="5258467"/>
          </a:xfrm>
        </p:spPr>
        <p:txBody>
          <a:bodyPr/>
          <a:lstStyle/>
          <a:p>
            <a:r>
              <a:rPr lang="en-US" sz="2400" b="1" dirty="0"/>
              <a:t>The New Home Incentive Program</a:t>
            </a:r>
          </a:p>
          <a:p>
            <a:pPr lvl="1"/>
            <a:r>
              <a:rPr lang="en-US" sz="2000" dirty="0"/>
              <a:t>7% cash rebate on new home construction (based on the increase in the property’s assessed value)</a:t>
            </a:r>
          </a:p>
          <a:p>
            <a:pPr lvl="1"/>
            <a:r>
              <a:rPr lang="en-US" sz="2000" dirty="0"/>
              <a:t>Payment of system development charges on behalf of the property owner (currently $7,354)</a:t>
            </a:r>
          </a:p>
          <a:p>
            <a:r>
              <a:rPr lang="en-US" sz="2400" b="1" dirty="0"/>
              <a:t>Existing Home Remodel Incentive Program</a:t>
            </a:r>
            <a:endParaRPr lang="en-US" sz="2400" dirty="0"/>
          </a:p>
          <a:p>
            <a:pPr lvl="1"/>
            <a:r>
              <a:rPr lang="en-US" sz="2000" dirty="0"/>
              <a:t>15% cash rebate (based on the increase in the property's assessed value) on substantial improvements to home facades, structural repairs, major remodels and new additions that add additional rooms and living space.</a:t>
            </a:r>
          </a:p>
          <a:p>
            <a:pPr lvl="1"/>
            <a:r>
              <a:rPr lang="en-US" sz="2000" dirty="0"/>
              <a:t>The minimum AV increase to qualify for this incentive is $10,000.</a:t>
            </a:r>
          </a:p>
          <a:p>
            <a:r>
              <a:rPr lang="en-US" sz="2400" b="1" dirty="0"/>
              <a:t>Land Development Incentive Program</a:t>
            </a:r>
          </a:p>
          <a:p>
            <a:pPr lvl="1"/>
            <a:r>
              <a:rPr lang="en-US" sz="2000" dirty="0"/>
              <a:t>Developer/Builder/Property Owner Incentives for horizontal improvements to develop new housing within the Plan Area (private)</a:t>
            </a:r>
          </a:p>
          <a:p>
            <a:pPr lvl="1"/>
            <a:r>
              <a:rPr lang="en-US" sz="2000" dirty="0"/>
              <a:t>Infrastructure Investment Program where the URA completes improvements specified in a development agreement (public)</a:t>
            </a:r>
          </a:p>
        </p:txBody>
      </p:sp>
      <p:sp>
        <p:nvSpPr>
          <p:cNvPr id="3" name="Subtitle 2"/>
          <p:cNvSpPr>
            <a:spLocks noGrp="1"/>
          </p:cNvSpPr>
          <p:nvPr>
            <p:ph type="subTitle" idx="13"/>
          </p:nvPr>
        </p:nvSpPr>
        <p:spPr>
          <a:xfrm>
            <a:off x="0" y="47982"/>
            <a:ext cx="9144000" cy="651748"/>
          </a:xfrm>
        </p:spPr>
        <p:txBody>
          <a:bodyPr/>
          <a:lstStyle/>
          <a:p>
            <a:r>
              <a:rPr lang="en-US" dirty="0"/>
              <a:t>Housing &amp; Community Development Incentives</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23</a:t>
            </a:fld>
            <a:endParaRPr lang="en-US" altLang="en-US" dirty="0"/>
          </a:p>
        </p:txBody>
      </p:sp>
    </p:spTree>
    <p:extLst>
      <p:ext uri="{BB962C8B-B14F-4D97-AF65-F5344CB8AC3E}">
        <p14:creationId xmlns:p14="http://schemas.microsoft.com/office/powerpoint/2010/main" val="767633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stretch>
            <a:fillRect/>
          </a:stretch>
        </p:blipFill>
        <p:spPr>
          <a:xfrm>
            <a:off x="148645" y="1228436"/>
            <a:ext cx="8859413" cy="4932219"/>
          </a:xfrm>
          <a:prstGeom prst="rect">
            <a:avLst/>
          </a:prstGeom>
        </p:spPr>
      </p:pic>
      <p:sp>
        <p:nvSpPr>
          <p:cNvPr id="3" name="Subtitle 2"/>
          <p:cNvSpPr>
            <a:spLocks noGrp="1"/>
          </p:cNvSpPr>
          <p:nvPr>
            <p:ph type="subTitle" idx="13"/>
          </p:nvPr>
        </p:nvSpPr>
        <p:spPr/>
        <p:txBody>
          <a:bodyPr/>
          <a:lstStyle/>
          <a:p>
            <a:r>
              <a:rPr lang="en-US" dirty="0"/>
              <a:t>Integrated Initiatives</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24</a:t>
            </a:fld>
            <a:endParaRPr lang="en-US" altLang="en-US"/>
          </a:p>
        </p:txBody>
      </p:sp>
    </p:spTree>
    <p:extLst>
      <p:ext uri="{BB962C8B-B14F-4D97-AF65-F5344CB8AC3E}">
        <p14:creationId xmlns:p14="http://schemas.microsoft.com/office/powerpoint/2010/main" val="3908867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Earned Media</a:t>
            </a:r>
          </a:p>
        </p:txBody>
      </p:sp>
      <p:sp>
        <p:nvSpPr>
          <p:cNvPr id="4" name="Slide Number Placeholder 3"/>
          <p:cNvSpPr>
            <a:spLocks noGrp="1"/>
          </p:cNvSpPr>
          <p:nvPr>
            <p:ph type="sldNum" sz="quarter" idx="14"/>
          </p:nvPr>
        </p:nvSpPr>
        <p:spPr/>
        <p:txBody>
          <a:bodyPr/>
          <a:lstStyle/>
          <a:p>
            <a:pPr>
              <a:defRPr/>
            </a:pPr>
            <a:fld id="{F21D4830-2A7F-2046-A437-6B99EBAF4229}" type="slidenum">
              <a:rPr lang="en-US" altLang="en-US" smtClean="0"/>
              <a:pPr>
                <a:defRPr/>
              </a:pPr>
              <a:t>25</a:t>
            </a:fld>
            <a:endParaRPr lang="en-US" altLang="en-US"/>
          </a:p>
        </p:txBody>
      </p:sp>
      <p:sp>
        <p:nvSpPr>
          <p:cNvPr id="5" name="Content Placeholder 4"/>
          <p:cNvSpPr>
            <a:spLocks noGrp="1"/>
          </p:cNvSpPr>
          <p:nvPr>
            <p:ph idx="10"/>
          </p:nvPr>
        </p:nvSpPr>
        <p:spPr>
          <a:xfrm>
            <a:off x="457199" y="918899"/>
            <a:ext cx="8229601" cy="5632311"/>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Other Side of the Hill </a:t>
            </a:r>
            <a:r>
              <a:rPr lang="en-US" sz="2000" dirty="0">
                <a:latin typeface="Times New Roman" panose="02020603050405020304" pitchFamily="18" charset="0"/>
                <a:ea typeface="Times New Roman" panose="02020603050405020304" pitchFamily="18" charset="0"/>
              </a:rPr>
              <a:t>video: </a:t>
            </a:r>
            <a:r>
              <a:rPr lang="en-US" sz="2000" u="sng" dirty="0">
                <a:solidFill>
                  <a:srgbClr val="0563C1"/>
                </a:solidFill>
                <a:latin typeface="Times New Roman" panose="02020603050405020304" pitchFamily="18" charset="0"/>
                <a:ea typeface="Times New Roman" panose="02020603050405020304" pitchFamily="18" charset="0"/>
                <a:hlinkClick r:id="rId2"/>
              </a:rPr>
              <a:t>https://vimeo.com/450634863</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“What’s Growing in John Day” </a:t>
            </a:r>
            <a:r>
              <a:rPr lang="en-US" sz="2000" dirty="0">
                <a:latin typeface="Times New Roman" panose="02020603050405020304" pitchFamily="18" charset="0"/>
                <a:ea typeface="Times New Roman" panose="02020603050405020304" pitchFamily="18" charset="0"/>
              </a:rPr>
              <a:t>Oregon Humanities article: </a:t>
            </a:r>
            <a:r>
              <a:rPr lang="en-US" sz="2000" u="sng" dirty="0">
                <a:solidFill>
                  <a:srgbClr val="0563C1"/>
                </a:solidFill>
                <a:latin typeface="Times New Roman" panose="02020603050405020304" pitchFamily="18" charset="0"/>
                <a:ea typeface="Times New Roman" panose="02020603050405020304" pitchFamily="18" charset="0"/>
                <a:hlinkClick r:id="rId3"/>
              </a:rPr>
              <a:t>https://www.oregonhumanities.org/rll/magazine/feed-fallwinter-2020/whats-growing-in-john-day/</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“Recreation and Revitalization in John Day” </a:t>
            </a:r>
            <a:r>
              <a:rPr lang="en-US" sz="2000" dirty="0">
                <a:latin typeface="Times New Roman" panose="02020603050405020304" pitchFamily="18" charset="0"/>
                <a:ea typeface="Times New Roman" panose="02020603050405020304" pitchFamily="18" charset="0"/>
              </a:rPr>
              <a:t>Western Planner article: </a:t>
            </a:r>
            <a:r>
              <a:rPr lang="en-US" sz="2000" u="sng" dirty="0">
                <a:solidFill>
                  <a:srgbClr val="0563C1"/>
                </a:solidFill>
                <a:latin typeface="Times New Roman" panose="02020603050405020304" pitchFamily="18" charset="0"/>
                <a:ea typeface="Times New Roman" panose="02020603050405020304" pitchFamily="18" charset="0"/>
                <a:hlinkClick r:id="rId4"/>
              </a:rPr>
              <a:t>https://www.westernplanner.org/2020articles/2020/7/15/recreation-and-revitalization-in-john-day</a:t>
            </a:r>
            <a:r>
              <a:rPr lang="en-US" sz="20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“Fertile Future” </a:t>
            </a:r>
            <a:r>
              <a:rPr lang="en-US" sz="2000" dirty="0">
                <a:latin typeface="Times New Roman" panose="02020603050405020304" pitchFamily="18" charset="0"/>
                <a:ea typeface="Times New Roman" panose="02020603050405020304" pitchFamily="18" charset="0"/>
              </a:rPr>
              <a:t>Oregon Business article: </a:t>
            </a:r>
            <a:r>
              <a:rPr lang="en-US" sz="2000" u="sng" dirty="0">
                <a:solidFill>
                  <a:srgbClr val="0563C1"/>
                </a:solidFill>
                <a:latin typeface="Times New Roman" panose="02020603050405020304" pitchFamily="18" charset="0"/>
                <a:ea typeface="Times New Roman" panose="02020603050405020304" pitchFamily="18" charset="0"/>
                <a:hlinkClick r:id="rId5"/>
              </a:rPr>
              <a:t>https://www.oregonbusiness.com/article/tech/item/18734-fertile-future</a:t>
            </a:r>
            <a:r>
              <a:rPr lang="en-US" sz="20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2019 LOC Award Press Release: </a:t>
            </a:r>
            <a:r>
              <a:rPr lang="en-US" sz="2000" u="sng" dirty="0">
                <a:solidFill>
                  <a:srgbClr val="0563C1"/>
                </a:solidFill>
                <a:latin typeface="Times New Roman" panose="02020603050405020304" pitchFamily="18" charset="0"/>
                <a:ea typeface="Times New Roman" panose="02020603050405020304" pitchFamily="18" charset="0"/>
                <a:hlinkClick r:id="rId6"/>
              </a:rPr>
              <a:t>https://www.orcities.org/application/files/4315/7005/1284/2019_Excellence_Award_News_Release-FINAL-2.pdf</a:t>
            </a:r>
            <a:r>
              <a:rPr lang="en-US" sz="20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“Rethinking the River” </a:t>
            </a:r>
            <a:r>
              <a:rPr lang="en-US" sz="2000" dirty="0">
                <a:latin typeface="Times New Roman" panose="02020603050405020304" pitchFamily="18" charset="0"/>
                <a:ea typeface="Times New Roman" panose="02020603050405020304" pitchFamily="18" charset="0"/>
              </a:rPr>
              <a:t>Oregon Business article: </a:t>
            </a:r>
            <a:r>
              <a:rPr lang="en-US" sz="2000" u="sng" dirty="0">
                <a:solidFill>
                  <a:srgbClr val="0563C1"/>
                </a:solidFill>
                <a:latin typeface="Times New Roman" panose="02020603050405020304" pitchFamily="18" charset="0"/>
                <a:ea typeface="Times New Roman" panose="02020603050405020304" pitchFamily="18" charset="0"/>
                <a:hlinkClick r:id="rId7"/>
              </a:rPr>
              <a:t>https://www.oregonbusiness.com/article/real-estate/item/18542-rethinking-the-river</a:t>
            </a:r>
            <a:r>
              <a:rPr lang="en-US" sz="20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Times New Roman" panose="02020603050405020304" pitchFamily="18" charset="0"/>
              <a:buChar char="-"/>
            </a:pPr>
            <a:r>
              <a:rPr lang="en-US" sz="2000" b="1" dirty="0">
                <a:latin typeface="Times New Roman" panose="02020603050405020304" pitchFamily="18" charset="0"/>
                <a:ea typeface="Times New Roman" panose="02020603050405020304" pitchFamily="18" charset="0"/>
              </a:rPr>
              <a:t>“Desert Prospector” </a:t>
            </a:r>
            <a:r>
              <a:rPr lang="en-US" sz="2000" dirty="0">
                <a:latin typeface="Times New Roman" panose="02020603050405020304" pitchFamily="18" charset="0"/>
                <a:ea typeface="Times New Roman" panose="02020603050405020304" pitchFamily="18" charset="0"/>
              </a:rPr>
              <a:t>Oregon Business article: </a:t>
            </a:r>
            <a:r>
              <a:rPr lang="en-US" sz="2000" u="sng" dirty="0">
                <a:solidFill>
                  <a:srgbClr val="0563C1"/>
                </a:solidFill>
                <a:latin typeface="Times New Roman" panose="02020603050405020304" pitchFamily="18" charset="0"/>
                <a:ea typeface="Times New Roman" panose="02020603050405020304" pitchFamily="18" charset="0"/>
                <a:hlinkClick r:id="rId8"/>
              </a:rPr>
              <a:t>https://www.oregonbusiness.com/article/economy/item/18385-this-is-not-your-grandaddy-s-government</a:t>
            </a:r>
            <a:r>
              <a:rPr lang="en-US" sz="20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973817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6D99228-FE56-CE46-9324-F035CF1716B1}"/>
              </a:ext>
            </a:extLst>
          </p:cNvPr>
          <p:cNvPicPr>
            <a:picLocks noChangeAspect="1"/>
          </p:cNvPicPr>
          <p:nvPr/>
        </p:nvPicPr>
        <p:blipFill>
          <a:blip r:embed="rId2"/>
          <a:stretch>
            <a:fillRect/>
          </a:stretch>
        </p:blipFill>
        <p:spPr>
          <a:xfrm>
            <a:off x="4011286" y="592015"/>
            <a:ext cx="1121428" cy="14746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0A66F92-FED0-834B-841D-282E8D6D15FA}"/>
              </a:ext>
            </a:extLst>
          </p:cNvPr>
          <p:cNvSpPr>
            <a:spLocks noGrp="1"/>
          </p:cNvSpPr>
          <p:nvPr>
            <p:ph type="subTitle" idx="13"/>
          </p:nvPr>
        </p:nvSpPr>
        <p:spPr>
          <a:xfrm>
            <a:off x="457200" y="69815"/>
            <a:ext cx="8229600" cy="651748"/>
          </a:xfrm>
        </p:spPr>
        <p:txBody>
          <a:bodyPr/>
          <a:lstStyle/>
          <a:p>
            <a:r>
              <a:rPr lang="en-US" dirty="0"/>
              <a:t>Why do Economic Development?</a:t>
            </a:r>
          </a:p>
        </p:txBody>
      </p:sp>
      <p:pic>
        <p:nvPicPr>
          <p:cNvPr id="4" name="Picture 3" descr="Obj of Public Polic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11325" y="801384"/>
            <a:ext cx="3960675" cy="6056616"/>
          </a:xfrm>
          <a:prstGeom prst="rect">
            <a:avLst/>
          </a:prstGeom>
          <a:noFill/>
        </p:spPr>
      </p:pic>
      <p:sp>
        <p:nvSpPr>
          <p:cNvPr id="8" name="Content Placeholder 2">
            <a:extLst>
              <a:ext uri="{FF2B5EF4-FFF2-40B4-BE49-F238E27FC236}">
                <a16:creationId xmlns:a16="http://schemas.microsoft.com/office/drawing/2014/main" id="{58BC431B-B0BE-AA44-BE74-F156E71C1BF0}"/>
              </a:ext>
            </a:extLst>
          </p:cNvPr>
          <p:cNvSpPr txBox="1">
            <a:spLocks/>
          </p:cNvSpPr>
          <p:nvPr/>
        </p:nvSpPr>
        <p:spPr>
          <a:xfrm>
            <a:off x="4495800" y="1600200"/>
            <a:ext cx="4191000" cy="4525963"/>
          </a:xfr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Economic development intends to make people better off</a:t>
            </a:r>
          </a:p>
          <a:p>
            <a:pPr lvl="1"/>
            <a:r>
              <a:rPr lang="en-US"/>
              <a:t>In multiple dimensions</a:t>
            </a:r>
          </a:p>
          <a:p>
            <a:pPr lvl="1"/>
            <a:r>
              <a:rPr lang="en-US"/>
              <a:t>Now, and in the future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AFE9445-3C62-1D49-9E6A-2D437E5F328E}"/>
              </a:ext>
            </a:extLst>
          </p:cNvPr>
          <p:cNvSpPr>
            <a:spLocks noGrp="1"/>
          </p:cNvSpPr>
          <p:nvPr>
            <p:ph type="subTitle" idx="13"/>
          </p:nvPr>
        </p:nvSpPr>
        <p:spPr/>
        <p:txBody>
          <a:bodyPr/>
          <a:lstStyle/>
          <a:p>
            <a:pPr algn="l"/>
            <a:r>
              <a:rPr lang="en-US" dirty="0"/>
              <a:t>The Broad View</a:t>
            </a:r>
          </a:p>
        </p:txBody>
      </p:sp>
      <p:pic>
        <p:nvPicPr>
          <p:cNvPr id="4" name="Picture 3" descr="What are the Impacts"/>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011613" y="47982"/>
            <a:ext cx="5132387" cy="6858000"/>
          </a:xfrm>
          <a:prstGeom prst="rect">
            <a:avLst/>
          </a:prstGeom>
          <a:noFill/>
        </p:spPr>
      </p:pic>
      <p:sp>
        <p:nvSpPr>
          <p:cNvPr id="8" name="Content Placeholder 2">
            <a:extLst>
              <a:ext uri="{FF2B5EF4-FFF2-40B4-BE49-F238E27FC236}">
                <a16:creationId xmlns:a16="http://schemas.microsoft.com/office/drawing/2014/main" id="{F1B43105-EB7D-DB43-A5F0-D26FC1AA36C3}"/>
              </a:ext>
            </a:extLst>
          </p:cNvPr>
          <p:cNvSpPr txBox="1">
            <a:spLocks/>
          </p:cNvSpPr>
          <p:nvPr/>
        </p:nvSpPr>
        <p:spPr>
          <a:xfrm>
            <a:off x="457200" y="1600200"/>
            <a:ext cx="3505200" cy="4525963"/>
          </a:xfr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It is about prosperity (the first paycheck), and</a:t>
            </a:r>
          </a:p>
          <a:p>
            <a:r>
              <a:rPr lang="en-US"/>
              <a:t>Livability (the second paycheck)</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B09568-5D01-0040-9A5F-4B20BB7CB354}"/>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50381" y="1222624"/>
            <a:ext cx="8705033" cy="4869951"/>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a:extLst>
              <a:ext uri="{FF2B5EF4-FFF2-40B4-BE49-F238E27FC236}">
                <a16:creationId xmlns:a16="http://schemas.microsoft.com/office/drawing/2014/main" id="{1BDD1779-1986-764A-9167-F97F0E8E1CFB}"/>
              </a:ext>
            </a:extLst>
          </p:cNvPr>
          <p:cNvSpPr>
            <a:spLocks noGrp="1"/>
          </p:cNvSpPr>
          <p:nvPr>
            <p:ph type="subTitle" idx="13"/>
          </p:nvPr>
        </p:nvSpPr>
        <p:spPr>
          <a:xfrm>
            <a:off x="0" y="47982"/>
            <a:ext cx="9144000" cy="651748"/>
          </a:xfrm>
        </p:spPr>
        <p:txBody>
          <a:bodyPr/>
          <a:lstStyle/>
          <a:p>
            <a:r>
              <a:rPr lang="en-US" sz="2700" dirty="0"/>
              <a:t>The “Three Legs of the Stool” of Economic Development</a:t>
            </a:r>
          </a:p>
        </p:txBody>
      </p:sp>
    </p:spTree>
    <p:extLst>
      <p:ext uri="{BB962C8B-B14F-4D97-AF65-F5344CB8AC3E}">
        <p14:creationId xmlns:p14="http://schemas.microsoft.com/office/powerpoint/2010/main" val="270234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37DAD8-E7EF-CC4E-80C4-64101AD3F764}"/>
              </a:ext>
            </a:extLst>
          </p:cNvPr>
          <p:cNvGraphicFramePr>
            <a:graphicFrameLocks noGrp="1"/>
          </p:cNvGraphicFramePr>
          <p:nvPr>
            <p:extLst>
              <p:ext uri="{D42A27DB-BD31-4B8C-83A1-F6EECF244321}">
                <p14:modId xmlns:p14="http://schemas.microsoft.com/office/powerpoint/2010/main" val="4087054769"/>
              </p:ext>
            </p:extLst>
          </p:nvPr>
        </p:nvGraphicFramePr>
        <p:xfrm>
          <a:off x="556100" y="1340171"/>
          <a:ext cx="8272212" cy="4937760"/>
        </p:xfrm>
        <a:graphic>
          <a:graphicData uri="http://schemas.openxmlformats.org/drawingml/2006/table">
            <a:tbl>
              <a:tblPr firstRow="1" bandRow="1">
                <a:tableStyleId>{5C22544A-7EE6-4342-B048-85BDC9FD1C3A}</a:tableStyleId>
              </a:tblPr>
              <a:tblGrid>
                <a:gridCol w="1767717">
                  <a:extLst>
                    <a:ext uri="{9D8B030D-6E8A-4147-A177-3AD203B41FA5}">
                      <a16:colId xmlns:a16="http://schemas.microsoft.com/office/drawing/2014/main" val="113804068"/>
                    </a:ext>
                  </a:extLst>
                </a:gridCol>
                <a:gridCol w="6504495">
                  <a:extLst>
                    <a:ext uri="{9D8B030D-6E8A-4147-A177-3AD203B41FA5}">
                      <a16:colId xmlns:a16="http://schemas.microsoft.com/office/drawing/2014/main" val="1675282617"/>
                    </a:ext>
                  </a:extLst>
                </a:gridCol>
              </a:tblGrid>
              <a:tr h="281637">
                <a:tc>
                  <a:txBody>
                    <a:bodyPr/>
                    <a:lstStyle/>
                    <a:p>
                      <a:r>
                        <a:rPr lang="en-US" sz="1600" dirty="0"/>
                        <a:t>Level</a:t>
                      </a:r>
                    </a:p>
                  </a:txBody>
                  <a:tcPr/>
                </a:tc>
                <a:tc>
                  <a:txBody>
                    <a:bodyPr/>
                    <a:lstStyle/>
                    <a:p>
                      <a:r>
                        <a:rPr lang="en-US" sz="1600" dirty="0"/>
                        <a:t>Description</a:t>
                      </a:r>
                    </a:p>
                  </a:txBody>
                  <a:tcPr/>
                </a:tc>
                <a:extLst>
                  <a:ext uri="{0D108BD9-81ED-4DB2-BD59-A6C34878D82A}">
                    <a16:rowId xmlns:a16="http://schemas.microsoft.com/office/drawing/2014/main" val="2013608063"/>
                  </a:ext>
                </a:extLst>
              </a:tr>
              <a:tr h="581893">
                <a:tc>
                  <a:txBody>
                    <a:bodyPr/>
                    <a:lstStyle/>
                    <a:p>
                      <a:r>
                        <a:rPr lang="en-US" sz="1600" dirty="0"/>
                        <a:t>Organizational Development</a:t>
                      </a:r>
                    </a:p>
                  </a:txBody>
                  <a:tcPr/>
                </a:tc>
                <a:tc>
                  <a:txBody>
                    <a:bodyPr/>
                    <a:lstStyle/>
                    <a:p>
                      <a:r>
                        <a:rPr lang="en-US" sz="1600" dirty="0"/>
                        <a:t>Creating and maintaining a recognized and legitimate forum for exchanging ideas and address the needs of the community. This allows you to set a strategy, fundraise, and work with partners in an efficient manner.</a:t>
                      </a:r>
                    </a:p>
                  </a:txBody>
                  <a:tcPr/>
                </a:tc>
                <a:extLst>
                  <a:ext uri="{0D108BD9-81ED-4DB2-BD59-A6C34878D82A}">
                    <a16:rowId xmlns:a16="http://schemas.microsoft.com/office/drawing/2014/main" val="1300044043"/>
                  </a:ext>
                </a:extLst>
              </a:tr>
              <a:tr h="581893">
                <a:tc>
                  <a:txBody>
                    <a:bodyPr/>
                    <a:lstStyle/>
                    <a:p>
                      <a:r>
                        <a:rPr lang="en-US" sz="1600" dirty="0"/>
                        <a:t>Product Development</a:t>
                      </a:r>
                    </a:p>
                  </a:txBody>
                  <a:tcPr/>
                </a:tc>
                <a:tc>
                  <a:txBody>
                    <a:bodyPr/>
                    <a:lstStyle/>
                    <a:p>
                      <a:r>
                        <a:rPr lang="en-US" sz="1600" dirty="0"/>
                        <a:t>Investments that are maintained, upgraded, or developed by labor and capital to improve the community. This may include infrastructure, downtown areas, gateways, business parks or speculative buildings</a:t>
                      </a:r>
                    </a:p>
                  </a:txBody>
                  <a:tcPr/>
                </a:tc>
                <a:extLst>
                  <a:ext uri="{0D108BD9-81ED-4DB2-BD59-A6C34878D82A}">
                    <a16:rowId xmlns:a16="http://schemas.microsoft.com/office/drawing/2014/main" val="16284656"/>
                  </a:ext>
                </a:extLst>
              </a:tr>
              <a:tr h="581893">
                <a:tc>
                  <a:txBody>
                    <a:bodyPr/>
                    <a:lstStyle/>
                    <a:p>
                      <a:r>
                        <a:rPr lang="en-US" sz="1600" dirty="0"/>
                        <a:t>Market Development</a:t>
                      </a:r>
                    </a:p>
                  </a:txBody>
                  <a:tcPr/>
                </a:tc>
                <a:tc>
                  <a:txBody>
                    <a:bodyPr/>
                    <a:lstStyle/>
                    <a:p>
                      <a:r>
                        <a:rPr lang="en-US" sz="1600" dirty="0"/>
                        <a:t>Activities that focus on recruiting individuals who would enhance the economy, such as retired citizens or lone eagles, and enlarging the market area in which they could receive products and services.</a:t>
                      </a:r>
                    </a:p>
                  </a:txBody>
                  <a:tcPr/>
                </a:tc>
                <a:extLst>
                  <a:ext uri="{0D108BD9-81ED-4DB2-BD59-A6C34878D82A}">
                    <a16:rowId xmlns:a16="http://schemas.microsoft.com/office/drawing/2014/main" val="2467297213"/>
                  </a:ext>
                </a:extLst>
              </a:tr>
              <a:tr h="581893">
                <a:tc>
                  <a:txBody>
                    <a:bodyPr/>
                    <a:lstStyle/>
                    <a:p>
                      <a:r>
                        <a:rPr lang="en-US" sz="1600" dirty="0"/>
                        <a:t>Business Development</a:t>
                      </a:r>
                    </a:p>
                  </a:txBody>
                  <a:tcPr/>
                </a:tc>
                <a:tc>
                  <a:txBody>
                    <a:bodyPr/>
                    <a:lstStyle/>
                    <a:p>
                      <a:r>
                        <a:rPr lang="en-US" sz="1600" dirty="0"/>
                        <a:t>Programs that nurture business growth and investment. These are often the core of most economic development activities and include business attraction, retention and expansion, tourism, and start-up and emerging businesses.</a:t>
                      </a:r>
                    </a:p>
                  </a:txBody>
                  <a:tcPr/>
                </a:tc>
                <a:extLst>
                  <a:ext uri="{0D108BD9-81ED-4DB2-BD59-A6C34878D82A}">
                    <a16:rowId xmlns:a16="http://schemas.microsoft.com/office/drawing/2014/main" val="678859318"/>
                  </a:ext>
                </a:extLst>
              </a:tr>
              <a:tr h="581893">
                <a:tc>
                  <a:txBody>
                    <a:bodyPr/>
                    <a:lstStyle/>
                    <a:p>
                      <a:r>
                        <a:rPr lang="en-US" sz="1600" dirty="0"/>
                        <a:t>Workforce Development</a:t>
                      </a:r>
                    </a:p>
                  </a:txBody>
                  <a:tcPr/>
                </a:tc>
                <a:tc>
                  <a:txBody>
                    <a:bodyPr/>
                    <a:lstStyle/>
                    <a:p>
                      <a:r>
                        <a:rPr lang="en-US" sz="1600" dirty="0"/>
                        <a:t>Policies that build the skills of the local workforce. This includes partnerships between business, education, and government so that all residents can be contributing members of the local economy. </a:t>
                      </a:r>
                    </a:p>
                  </a:txBody>
                  <a:tcPr/>
                </a:tc>
                <a:extLst>
                  <a:ext uri="{0D108BD9-81ED-4DB2-BD59-A6C34878D82A}">
                    <a16:rowId xmlns:a16="http://schemas.microsoft.com/office/drawing/2014/main" val="1567861514"/>
                  </a:ext>
                </a:extLst>
              </a:tr>
            </a:tbl>
          </a:graphicData>
        </a:graphic>
      </p:graphicFrame>
      <p:sp>
        <p:nvSpPr>
          <p:cNvPr id="4" name="Subtitle 3">
            <a:extLst>
              <a:ext uri="{FF2B5EF4-FFF2-40B4-BE49-F238E27FC236}">
                <a16:creationId xmlns:a16="http://schemas.microsoft.com/office/drawing/2014/main" id="{2CED0395-4245-3E4C-8748-CC38A47CC1A9}"/>
              </a:ext>
            </a:extLst>
          </p:cNvPr>
          <p:cNvSpPr>
            <a:spLocks noGrp="1"/>
          </p:cNvSpPr>
          <p:nvPr>
            <p:ph type="subTitle" idx="13"/>
          </p:nvPr>
        </p:nvSpPr>
        <p:spPr/>
        <p:txBody>
          <a:bodyPr/>
          <a:lstStyle/>
          <a:p>
            <a:r>
              <a:rPr lang="en-US" dirty="0"/>
              <a:t>Five Levels </a:t>
            </a:r>
            <a:r>
              <a:rPr lang="en-US"/>
              <a:t>of Development</a:t>
            </a:r>
            <a:endParaRPr lang="en-US" dirty="0"/>
          </a:p>
        </p:txBody>
      </p:sp>
    </p:spTree>
    <p:extLst>
      <p:ext uri="{BB962C8B-B14F-4D97-AF65-F5344CB8AC3E}">
        <p14:creationId xmlns:p14="http://schemas.microsoft.com/office/powerpoint/2010/main" val="2522386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3D8C1-5173-194B-A856-0296D837A2F4}"/>
              </a:ext>
            </a:extLst>
          </p:cNvPr>
          <p:cNvPicPr>
            <a:picLocks noChangeAspect="1"/>
          </p:cNvPicPr>
          <p:nvPr/>
        </p:nvPicPr>
        <p:blipFill>
          <a:blip r:embed="rId2"/>
          <a:stretch>
            <a:fillRect/>
          </a:stretch>
        </p:blipFill>
        <p:spPr>
          <a:xfrm>
            <a:off x="162271" y="2077157"/>
            <a:ext cx="8758474" cy="3396978"/>
          </a:xfrm>
          <a:prstGeom prst="rect">
            <a:avLst/>
          </a:prstGeom>
        </p:spPr>
      </p:pic>
      <p:sp>
        <p:nvSpPr>
          <p:cNvPr id="4" name="TextBox 3">
            <a:extLst>
              <a:ext uri="{FF2B5EF4-FFF2-40B4-BE49-F238E27FC236}">
                <a16:creationId xmlns:a16="http://schemas.microsoft.com/office/drawing/2014/main" id="{77071970-2015-B143-A51D-638DDCD589A8}"/>
              </a:ext>
            </a:extLst>
          </p:cNvPr>
          <p:cNvSpPr txBox="1"/>
          <p:nvPr/>
        </p:nvSpPr>
        <p:spPr>
          <a:xfrm>
            <a:off x="1972408" y="5539085"/>
            <a:ext cx="1790875" cy="261610"/>
          </a:xfrm>
          <a:prstGeom prst="rect">
            <a:avLst/>
          </a:prstGeom>
          <a:noFill/>
        </p:spPr>
        <p:txBody>
          <a:bodyPr wrap="none" rtlCol="0">
            <a:spAutoFit/>
          </a:bodyPr>
          <a:lstStyle/>
          <a:p>
            <a:r>
              <a:rPr lang="en-US" sz="1100" dirty="0">
                <a:latin typeface="+mj-lt"/>
              </a:rPr>
              <a:t>Source: Moore, et al, 2007</a:t>
            </a:r>
          </a:p>
        </p:txBody>
      </p:sp>
      <p:sp>
        <p:nvSpPr>
          <p:cNvPr id="5" name="Subtitle 4">
            <a:extLst>
              <a:ext uri="{FF2B5EF4-FFF2-40B4-BE49-F238E27FC236}">
                <a16:creationId xmlns:a16="http://schemas.microsoft.com/office/drawing/2014/main" id="{EE9CC8F5-75BC-D748-9FA3-3D76FB60F5B7}"/>
              </a:ext>
            </a:extLst>
          </p:cNvPr>
          <p:cNvSpPr>
            <a:spLocks noGrp="1"/>
          </p:cNvSpPr>
          <p:nvPr>
            <p:ph type="subTitle" idx="13"/>
          </p:nvPr>
        </p:nvSpPr>
        <p:spPr/>
        <p:txBody>
          <a:bodyPr/>
          <a:lstStyle/>
          <a:p>
            <a:r>
              <a:rPr lang="en-US" dirty="0"/>
              <a:t>The Role of Public Policy</a:t>
            </a:r>
          </a:p>
        </p:txBody>
      </p:sp>
    </p:spTree>
    <p:extLst>
      <p:ext uri="{BB962C8B-B14F-4D97-AF65-F5344CB8AC3E}">
        <p14:creationId xmlns:p14="http://schemas.microsoft.com/office/powerpoint/2010/main" val="851610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0DBAB-46E4-4740-B94C-ED9B219A766F}"/>
              </a:ext>
            </a:extLst>
          </p:cNvPr>
          <p:cNvPicPr>
            <a:picLocks noChangeAspect="1"/>
          </p:cNvPicPr>
          <p:nvPr/>
        </p:nvPicPr>
        <p:blipFill>
          <a:blip r:embed="rId2"/>
          <a:stretch>
            <a:fillRect/>
          </a:stretch>
        </p:blipFill>
        <p:spPr>
          <a:xfrm>
            <a:off x="731019" y="1163446"/>
            <a:ext cx="8035908" cy="5142981"/>
          </a:xfrm>
          <a:prstGeom prst="rect">
            <a:avLst/>
          </a:prstGeom>
        </p:spPr>
      </p:pic>
      <p:sp>
        <p:nvSpPr>
          <p:cNvPr id="3" name="Subtitle 2">
            <a:extLst>
              <a:ext uri="{FF2B5EF4-FFF2-40B4-BE49-F238E27FC236}">
                <a16:creationId xmlns:a16="http://schemas.microsoft.com/office/drawing/2014/main" id="{C2FAF197-2990-D14A-943E-2BA2A96644B8}"/>
              </a:ext>
            </a:extLst>
          </p:cNvPr>
          <p:cNvSpPr>
            <a:spLocks noGrp="1"/>
          </p:cNvSpPr>
          <p:nvPr>
            <p:ph type="subTitle" idx="13"/>
          </p:nvPr>
        </p:nvSpPr>
        <p:spPr/>
        <p:txBody>
          <a:bodyPr/>
          <a:lstStyle/>
          <a:p>
            <a:r>
              <a:rPr lang="en-US" b="1" dirty="0"/>
              <a:t>Objectives of Economic Development</a:t>
            </a:r>
          </a:p>
          <a:p>
            <a:endParaRPr lang="en-US" dirty="0"/>
          </a:p>
        </p:txBody>
      </p:sp>
    </p:spTree>
    <p:extLst>
      <p:ext uri="{BB962C8B-B14F-4D97-AF65-F5344CB8AC3E}">
        <p14:creationId xmlns:p14="http://schemas.microsoft.com/office/powerpoint/2010/main" val="93044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6">
            <a:extLst>
              <a:ext uri="{FF2B5EF4-FFF2-40B4-BE49-F238E27FC236}">
                <a16:creationId xmlns:a16="http://schemas.microsoft.com/office/drawing/2014/main" id="{2AF408C6-E20B-A541-A237-5FBB002477AE}"/>
              </a:ext>
            </a:extLst>
          </p:cNvPr>
          <p:cNvSpPr>
            <a:spLocks noGrp="1" noChangeArrowheads="1"/>
          </p:cNvSpPr>
          <p:nvPr>
            <p:ph type="subTitle" idx="13"/>
          </p:nvPr>
        </p:nvSpPr>
        <p:spPr bwMode="auto">
          <a:xfrm>
            <a:off x="0" y="47625"/>
            <a:ext cx="9144000" cy="65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cs typeface="Gill Sans Light" panose="020B0302020104020203" pitchFamily="34" charset="-79"/>
              </a:rPr>
              <a:t>Understand Your Community’s Competitive Advantages</a:t>
            </a:r>
          </a:p>
        </p:txBody>
      </p:sp>
      <p:sp>
        <p:nvSpPr>
          <p:cNvPr id="19459" name="Slide Number Placeholder 2">
            <a:extLst>
              <a:ext uri="{FF2B5EF4-FFF2-40B4-BE49-F238E27FC236}">
                <a16:creationId xmlns:a16="http://schemas.microsoft.com/office/drawing/2014/main" id="{B355420A-01BB-A146-9502-16BC808BD21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fld id="{768080EC-13AD-2B40-9D41-53F7EFB8A906}" type="slidenum">
              <a:rPr lang="en-US" altLang="en-US">
                <a:solidFill>
                  <a:srgbClr val="898989"/>
                </a:solidFill>
                <a:latin typeface="Gill Sans" panose="020B0502020104020203" pitchFamily="34" charset="-79"/>
              </a:rPr>
              <a:pPr/>
              <a:t>9</a:t>
            </a:fld>
            <a:endParaRPr lang="en-US" altLang="en-US">
              <a:solidFill>
                <a:srgbClr val="898989"/>
              </a:solidFill>
              <a:latin typeface="Gill Sans" panose="020B0502020104020203" pitchFamily="34" charset="-79"/>
            </a:endParaRPr>
          </a:p>
        </p:txBody>
      </p:sp>
      <p:pic>
        <p:nvPicPr>
          <p:cNvPr id="3" name="Picture 2">
            <a:extLst>
              <a:ext uri="{FF2B5EF4-FFF2-40B4-BE49-F238E27FC236}">
                <a16:creationId xmlns:a16="http://schemas.microsoft.com/office/drawing/2014/main" id="{F70EB7EE-2381-F94B-ABF1-A6737B61589A}"/>
              </a:ext>
            </a:extLst>
          </p:cNvPr>
          <p:cNvPicPr>
            <a:picLocks noChangeAspect="1"/>
          </p:cNvPicPr>
          <p:nvPr/>
        </p:nvPicPr>
        <p:blipFill>
          <a:blip r:embed="rId2"/>
          <a:stretch>
            <a:fillRect/>
          </a:stretch>
        </p:blipFill>
        <p:spPr>
          <a:xfrm>
            <a:off x="562653" y="665346"/>
            <a:ext cx="8018693" cy="6192654"/>
          </a:xfrm>
          <a:prstGeom prst="rect">
            <a:avLst/>
          </a:prstGeom>
        </p:spPr>
      </p:pic>
    </p:spTree>
    <p:extLst>
      <p:ext uri="{BB962C8B-B14F-4D97-AF65-F5344CB8AC3E}">
        <p14:creationId xmlns:p14="http://schemas.microsoft.com/office/powerpoint/2010/main" val="1430710240"/>
      </p:ext>
    </p:extLst>
  </p:cSld>
  <p:clrMapOvr>
    <a:masterClrMapping/>
  </p:clrMapOvr>
</p:sld>
</file>

<file path=ppt/theme/theme1.xml><?xml version="1.0" encoding="utf-8"?>
<a:theme xmlns:a="http://schemas.openxmlformats.org/drawingml/2006/main" name="Office Theme">
  <a:themeElements>
    <a:clrScheme name="ECO Palette 2019">
      <a:dk1>
        <a:srgbClr val="000000"/>
      </a:dk1>
      <a:lt1>
        <a:srgbClr val="FFFFFF"/>
      </a:lt1>
      <a:dk2>
        <a:srgbClr val="002C57"/>
      </a:dk2>
      <a:lt2>
        <a:srgbClr val="D1D1D1"/>
      </a:lt2>
      <a:accent1>
        <a:srgbClr val="0DAEC1"/>
      </a:accent1>
      <a:accent2>
        <a:srgbClr val="F1B600"/>
      </a:accent2>
      <a:accent3>
        <a:srgbClr val="E57B00"/>
      </a:accent3>
      <a:accent4>
        <a:srgbClr val="4FB947"/>
      </a:accent4>
      <a:accent5>
        <a:srgbClr val="A0508A"/>
      </a:accent5>
      <a:accent6>
        <a:srgbClr val="2B4F8A"/>
      </a:accent6>
      <a:hlink>
        <a:srgbClr val="5F5F5F"/>
      </a:hlink>
      <a:folHlink>
        <a:srgbClr val="96969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Presentation2" id="{7F1EC71A-0BA0-3A45-BDFE-0168684E096F}" vid="{97A1C7BC-B9A8-614A-B71B-66384DEC03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1205</TotalTime>
  <Words>866</Words>
  <Application>Microsoft Office PowerPoint</Application>
  <PresentationFormat>On-screen Show (4:3)</PresentationFormat>
  <Paragraphs>107</Paragraphs>
  <Slides>26</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Franklin Gothic Book</vt:lpstr>
      <vt:lpstr>Franklin Gothic Book Regular</vt:lpstr>
      <vt:lpstr>Franklin Gothic Medium</vt:lpstr>
      <vt:lpstr>Georgia</vt:lpstr>
      <vt:lpstr>Gill Sans</vt:lpstr>
      <vt:lpstr>Gill Sans Light</vt:lpstr>
      <vt:lpstr>Gill Sans MT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Development</dc:title>
  <dc:creator>Beth Goodman</dc:creator>
  <cp:lastModifiedBy>Tamra Mabbott</cp:lastModifiedBy>
  <cp:revision>21</cp:revision>
  <dcterms:created xsi:type="dcterms:W3CDTF">2021-06-15T22:38:44Z</dcterms:created>
  <dcterms:modified xsi:type="dcterms:W3CDTF">2021-06-22T23:39:57Z</dcterms:modified>
</cp:coreProperties>
</file>